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notesMasterIdLst>
    <p:notesMasterId r:id="rId48"/>
  </p:notesMasterIdLst>
  <p:sldIdLst>
    <p:sldId id="256" r:id="rId2"/>
    <p:sldId id="257" r:id="rId3"/>
    <p:sldId id="258" r:id="rId4"/>
    <p:sldId id="259" r:id="rId5"/>
    <p:sldId id="260" r:id="rId6"/>
    <p:sldId id="262" r:id="rId7"/>
    <p:sldId id="264" r:id="rId8"/>
    <p:sldId id="265" r:id="rId9"/>
    <p:sldId id="266" r:id="rId10"/>
    <p:sldId id="267" r:id="rId11"/>
    <p:sldId id="303" r:id="rId12"/>
    <p:sldId id="270" r:id="rId13"/>
    <p:sldId id="301" r:id="rId14"/>
    <p:sldId id="272" r:id="rId15"/>
    <p:sldId id="274" r:id="rId16"/>
    <p:sldId id="302" r:id="rId17"/>
    <p:sldId id="275" r:id="rId18"/>
    <p:sldId id="269" r:id="rId19"/>
    <p:sldId id="271" r:id="rId20"/>
    <p:sldId id="273" r:id="rId21"/>
    <p:sldId id="285" r:id="rId22"/>
    <p:sldId id="277" r:id="rId23"/>
    <p:sldId id="279" r:id="rId24"/>
    <p:sldId id="280" r:id="rId25"/>
    <p:sldId id="276" r:id="rId26"/>
    <p:sldId id="281" r:id="rId27"/>
    <p:sldId id="282" r:id="rId28"/>
    <p:sldId id="283" r:id="rId29"/>
    <p:sldId id="278" r:id="rId30"/>
    <p:sldId id="284" r:id="rId31"/>
    <p:sldId id="286" r:id="rId32"/>
    <p:sldId id="287" r:id="rId33"/>
    <p:sldId id="288" r:id="rId34"/>
    <p:sldId id="290" r:id="rId35"/>
    <p:sldId id="289" r:id="rId36"/>
    <p:sldId id="291" r:id="rId37"/>
    <p:sldId id="292" r:id="rId38"/>
    <p:sldId id="293" r:id="rId39"/>
    <p:sldId id="295" r:id="rId40"/>
    <p:sldId id="294" r:id="rId41"/>
    <p:sldId id="263" r:id="rId42"/>
    <p:sldId id="297" r:id="rId43"/>
    <p:sldId id="304" r:id="rId44"/>
    <p:sldId id="299" r:id="rId45"/>
    <p:sldId id="300" r:id="rId46"/>
    <p:sldId id="26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p:restoredTop sz="94689"/>
  </p:normalViewPr>
  <p:slideViewPr>
    <p:cSldViewPr snapToGrid="0" snapToObjects="1">
      <p:cViewPr varScale="1">
        <p:scale>
          <a:sx n="155" d="100"/>
          <a:sy n="155" d="100"/>
        </p:scale>
        <p:origin x="4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ED827-92EF-6F45-A936-9AA7A4137433}" type="datetimeFigureOut">
              <a:rPr lang="en-US" smtClean="0"/>
              <a:t>2/28/20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75780-9AFC-7F4A-8F90-8D99E9039D5D}" type="slidenum">
              <a:rPr lang="en-US" smtClean="0"/>
              <a:t>‹#›</a:t>
            </a:fld>
            <a:endParaRPr lang="en-US"/>
          </a:p>
        </p:txBody>
      </p:sp>
    </p:spTree>
    <p:extLst>
      <p:ext uri="{BB962C8B-B14F-4D97-AF65-F5344CB8AC3E}">
        <p14:creationId xmlns:p14="http://schemas.microsoft.com/office/powerpoint/2010/main" val="222124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1</a:t>
            </a:fld>
            <a:endParaRPr lang="en-US"/>
          </a:p>
        </p:txBody>
      </p:sp>
    </p:spTree>
    <p:extLst>
      <p:ext uri="{BB962C8B-B14F-4D97-AF65-F5344CB8AC3E}">
        <p14:creationId xmlns:p14="http://schemas.microsoft.com/office/powerpoint/2010/main" val="93468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3</a:t>
            </a:fld>
            <a:endParaRPr lang="en-US"/>
          </a:p>
        </p:txBody>
      </p:sp>
    </p:spTree>
    <p:extLst>
      <p:ext uri="{BB962C8B-B14F-4D97-AF65-F5344CB8AC3E}">
        <p14:creationId xmlns:p14="http://schemas.microsoft.com/office/powerpoint/2010/main" val="3101825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5</a:t>
            </a:fld>
            <a:endParaRPr lang="en-US"/>
          </a:p>
        </p:txBody>
      </p:sp>
    </p:spTree>
    <p:extLst>
      <p:ext uri="{BB962C8B-B14F-4D97-AF65-F5344CB8AC3E}">
        <p14:creationId xmlns:p14="http://schemas.microsoft.com/office/powerpoint/2010/main" val="201544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6</a:t>
            </a:fld>
            <a:endParaRPr lang="en-US"/>
          </a:p>
        </p:txBody>
      </p:sp>
    </p:spTree>
    <p:extLst>
      <p:ext uri="{BB962C8B-B14F-4D97-AF65-F5344CB8AC3E}">
        <p14:creationId xmlns:p14="http://schemas.microsoft.com/office/powerpoint/2010/main" val="3494681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8</a:t>
            </a:fld>
            <a:endParaRPr lang="en-US"/>
          </a:p>
        </p:txBody>
      </p:sp>
    </p:spTree>
    <p:extLst>
      <p:ext uri="{BB962C8B-B14F-4D97-AF65-F5344CB8AC3E}">
        <p14:creationId xmlns:p14="http://schemas.microsoft.com/office/powerpoint/2010/main" val="318935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Dr. </a:t>
            </a:r>
            <a:r>
              <a:rPr lang="en-US" sz="1200" b="0" i="0" kern="1200" dirty="0" err="1">
                <a:solidFill>
                  <a:schemeClr val="tx1"/>
                </a:solidFill>
                <a:effectLst/>
                <a:latin typeface="+mn-lt"/>
                <a:ea typeface="+mn-ea"/>
                <a:cs typeface="+mn-cs"/>
              </a:rPr>
              <a:t>István</a:t>
            </a:r>
            <a:r>
              <a:rPr lang="en-US" sz="1200" b="0" i="0" kern="1200" dirty="0">
                <a:solidFill>
                  <a:schemeClr val="tx1"/>
                </a:solidFill>
                <a:effectLst/>
                <a:latin typeface="+mn-lt"/>
                <a:ea typeface="+mn-ea"/>
                <a:cs typeface="+mn-cs"/>
              </a:rPr>
              <a:t> Albert</a:t>
            </a:r>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9</a:t>
            </a:fld>
            <a:endParaRPr lang="en-US"/>
          </a:p>
        </p:txBody>
      </p:sp>
    </p:spTree>
    <p:extLst>
      <p:ext uri="{BB962C8B-B14F-4D97-AF65-F5344CB8AC3E}">
        <p14:creationId xmlns:p14="http://schemas.microsoft.com/office/powerpoint/2010/main" val="1570816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75780-9AFC-7F4A-8F90-8D99E9039D5D}" type="slidenum">
              <a:rPr lang="en-US" smtClean="0"/>
              <a:t>25</a:t>
            </a:fld>
            <a:endParaRPr lang="en-US"/>
          </a:p>
        </p:txBody>
      </p:sp>
    </p:spTree>
    <p:extLst>
      <p:ext uri="{BB962C8B-B14F-4D97-AF65-F5344CB8AC3E}">
        <p14:creationId xmlns:p14="http://schemas.microsoft.com/office/powerpoint/2010/main" val="231767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7566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247958-805A-154D-A737-83A6E60F9E42}" type="datetimeFigureOut">
              <a:rPr lang="en-US" smtClean="0"/>
              <a:t>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72107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2819666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3343354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196067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361943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2964675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4081389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736058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990600"/>
          </a:xfrm>
        </p:spPr>
        <p:txBody>
          <a:bodyPr/>
          <a:lstStyle>
            <a:lvl1pPr>
              <a:defRPr cap="small" baseline="0"/>
            </a:lvl1pPr>
          </a:lstStyle>
          <a:p>
            <a:r>
              <a:rPr lang="en-US" dirty="0"/>
              <a:t>Click to edit Master title style</a:t>
            </a:r>
          </a:p>
        </p:txBody>
      </p:sp>
      <p:sp>
        <p:nvSpPr>
          <p:cNvPr id="3" name="Content Placeholder 2"/>
          <p:cNvSpPr>
            <a:spLocks noGrp="1"/>
          </p:cNvSpPr>
          <p:nvPr>
            <p:ph idx="1"/>
          </p:nvPr>
        </p:nvSpPr>
        <p:spPr>
          <a:xfrm>
            <a:off x="1141413" y="1776047"/>
            <a:ext cx="9905998" cy="4015154"/>
          </a:xfrm>
        </p:spPr>
        <p:txBody>
          <a:bodyPr anchor="ctr"/>
          <a:lstStyle>
            <a:lvl1pPr>
              <a:defRPr sz="2600"/>
            </a:lvl1pPr>
            <a:lvl2pPr>
              <a:defRPr sz="2400"/>
            </a:lvl2pPr>
            <a:lvl3pPr>
              <a:defRPr sz="22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2054337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47958-805A-154D-A737-83A6E60F9E42}" type="datetimeFigureOut">
              <a:rPr lang="en-US" smtClean="0"/>
              <a:t>2/28/20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393612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247958-805A-154D-A737-83A6E60F9E42}" type="datetimeFigureOut">
              <a:rPr lang="en-US" smtClean="0"/>
              <a:t>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341767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47958-805A-154D-A737-83A6E60F9E42}" type="datetimeFigureOut">
              <a:rPr lang="en-US" smtClean="0"/>
              <a:t>2/28/20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686658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247958-805A-154D-A737-83A6E60F9E42}" type="datetimeFigureOut">
              <a:rPr lang="en-US" smtClean="0"/>
              <a:t>2/28/20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65704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247958-805A-154D-A737-83A6E60F9E42}" type="datetimeFigureOut">
              <a:rPr lang="en-US" smtClean="0"/>
              <a:t>2/28/20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318047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247958-805A-154D-A737-83A6E60F9E42}" type="datetimeFigureOut">
              <a:rPr lang="en-US" smtClean="0"/>
              <a:t>2/28/20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261889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B247958-805A-154D-A737-83A6E60F9E42}" type="datetimeFigureOut">
              <a:rPr lang="en-US" smtClean="0"/>
              <a:t>2/28/20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74168B03-374F-2846-BC74-70D9D7622929}" type="slidenum">
              <a:rPr lang="en-US" smtClean="0"/>
              <a:t>‹#›</a:t>
            </a:fld>
            <a:endParaRPr lang="en-US"/>
          </a:p>
        </p:txBody>
      </p:sp>
    </p:spTree>
    <p:extLst>
      <p:ext uri="{BB962C8B-B14F-4D97-AF65-F5344CB8AC3E}">
        <p14:creationId xmlns:p14="http://schemas.microsoft.com/office/powerpoint/2010/main" val="1434960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28000"/>
                <a:satMod val="94000"/>
                <a:lumMod val="20000"/>
              </a:schemeClr>
              <a:schemeClr val="bg2">
                <a:tint val="94000"/>
                <a:shade val="84000"/>
                <a:satMod val="148000"/>
                <a:lumMod val="114000"/>
              </a:schemeClr>
            </a:duotone>
            <a:extLst>
              <a:ext uri="{BEBA8EAE-BF5A-486C-A8C5-ECC9F3942E4B}">
                <a14:imgProps xmlns:a14="http://schemas.microsoft.com/office/drawing/2010/main">
                  <a14:imgLayer r:embed="rId20">
                    <a14:imgEffect>
                      <a14:saturation sat="49000"/>
                    </a14:imgEffect>
                    <a14:imgEffect>
                      <a14:brightnessContrast bright="-5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247958-805A-154D-A737-83A6E60F9E42}" type="datetimeFigureOut">
              <a:rPr lang="en-US" smtClean="0"/>
              <a:t>2/28/20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4168B03-374F-2846-BC74-70D9D7622929}" type="slidenum">
              <a:rPr lang="en-US" smtClean="0"/>
              <a:t>‹#›</a:t>
            </a:fld>
            <a:endParaRPr lang="en-US"/>
          </a:p>
        </p:txBody>
      </p:sp>
    </p:spTree>
    <p:extLst>
      <p:ext uri="{BB962C8B-B14F-4D97-AF65-F5344CB8AC3E}">
        <p14:creationId xmlns:p14="http://schemas.microsoft.com/office/powerpoint/2010/main" val="4221887474"/>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724"/>
        </a:spcAft>
        <a:buClr>
          <a:schemeClr val="tx1"/>
        </a:buClr>
        <a:buSzPct val="100000"/>
        <a:buFont typeface="Arial"/>
        <a:buChar char="•"/>
        <a:defRPr sz="26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80"/>
        </a:spcAft>
        <a:buClr>
          <a:schemeClr val="tx1"/>
        </a:buClr>
        <a:buSzPct val="100000"/>
        <a:buFont typeface="Arial"/>
        <a:buChar char="•"/>
        <a:defRPr sz="24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80"/>
        </a:spcAft>
        <a:buClr>
          <a:schemeClr val="tx1"/>
        </a:buClr>
        <a:buSzPct val="100000"/>
        <a:buFont typeface="Arial"/>
        <a:buChar char="•"/>
        <a:defRPr sz="22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hannonlab.cshl.edu/fastx_toolkit/" TargetMode="External"/><Relationship Id="rId13" Type="http://schemas.openxmlformats.org/officeDocument/2006/relationships/hyperlink" Target="http://prinseq.sourceforge.net/" TargetMode="External"/><Relationship Id="rId18" Type="http://schemas.openxmlformats.org/officeDocument/2006/relationships/hyperlink" Target="http://tagcleaner.sourceforge.net/" TargetMode="External"/><Relationship Id="rId3" Type="http://schemas.openxmlformats.org/officeDocument/2006/relationships/hyperlink" Target="https://code.google.com/p/biopieces/" TargetMode="External"/><Relationship Id="rId21" Type="http://schemas.openxmlformats.org/officeDocument/2006/relationships/hyperlink" Target="http://www.ncbi.nlm.nih.gov/pubmed/19737799" TargetMode="External"/><Relationship Id="rId7" Type="http://schemas.openxmlformats.org/officeDocument/2006/relationships/hyperlink" Target="http://benthamscience.com/open/openaccess.php?tobioij/articles/V007/1TOBIOIJ.htm" TargetMode="External"/><Relationship Id="rId12" Type="http://schemas.openxmlformats.org/officeDocument/2006/relationships/hyperlink" Target="http://www.plosone.org/article/info:doi/10.1371/journal.pone.0030619" TargetMode="External"/><Relationship Id="rId17" Type="http://schemas.openxmlformats.org/officeDocument/2006/relationships/hyperlink" Target="https://www.biostars.org/p/104320/" TargetMode="External"/><Relationship Id="rId2" Type="http://schemas.openxmlformats.org/officeDocument/2006/relationships/hyperlink" Target="https://jgi.doe.gov/data-and-tools/bbtools/bb-tools-user-guide/" TargetMode="External"/><Relationship Id="rId16" Type="http://schemas.openxmlformats.org/officeDocument/2006/relationships/hyperlink" Target="https://github.com/jstjohn/SeqPrep" TargetMode="External"/><Relationship Id="rId20" Type="http://schemas.openxmlformats.org/officeDocument/2006/relationships/hyperlink" Target="http://genome.gsc.riken.jp/osc/english/software/" TargetMode="External"/><Relationship Id="rId1" Type="http://schemas.openxmlformats.org/officeDocument/2006/relationships/slideLayout" Target="../slideLayouts/slideLayout2.xml"/><Relationship Id="rId6" Type="http://schemas.openxmlformats.org/officeDocument/2006/relationships/hyperlink" Target="http://code.google.com/p/ea-utils/" TargetMode="External"/><Relationship Id="rId11" Type="http://schemas.openxmlformats.org/officeDocument/2006/relationships/hyperlink" Target="http://www.nipgr.res.in/ngsqctoolkit.html" TargetMode="External"/><Relationship Id="rId24" Type="http://schemas.openxmlformats.org/officeDocument/2006/relationships/hyperlink" Target="http://nar.oxfordjournals.org/content/40/W1.toc" TargetMode="External"/><Relationship Id="rId5" Type="http://schemas.openxmlformats.org/officeDocument/2006/relationships/hyperlink" Target="http://journal.embnet.org/index.php/embnetjournal/article/view/200" TargetMode="External"/><Relationship Id="rId15" Type="http://schemas.openxmlformats.org/officeDocument/2006/relationships/hyperlink" Target="https://github.com/vsbuffalo/scythe" TargetMode="External"/><Relationship Id="rId23" Type="http://schemas.openxmlformats.org/officeDocument/2006/relationships/hyperlink" Target="http://www.usadellab.org/cms/index.php?page=trimmomatic" TargetMode="External"/><Relationship Id="rId10" Type="http://schemas.openxmlformats.org/officeDocument/2006/relationships/hyperlink" Target="http://www.mdpi.com/2079-7737/1/3/895" TargetMode="External"/><Relationship Id="rId19" Type="http://schemas.openxmlformats.org/officeDocument/2006/relationships/hyperlink" Target="http://www.biomedcentral.com/1471-2105/11/341" TargetMode="External"/><Relationship Id="rId4" Type="http://schemas.openxmlformats.org/officeDocument/2006/relationships/hyperlink" Target="http://code.google.com/p/cutadapt/" TargetMode="External"/><Relationship Id="rId9" Type="http://schemas.openxmlformats.org/officeDocument/2006/relationships/hyperlink" Target="http://sourceforge.net/projects/flexbar/" TargetMode="External"/><Relationship Id="rId14" Type="http://schemas.openxmlformats.org/officeDocument/2006/relationships/hyperlink" Target="http://www.ncbi.nlm.nih.gov/pubmed/21278185" TargetMode="External"/><Relationship Id="rId22" Type="http://schemas.openxmlformats.org/officeDocument/2006/relationships/hyperlink" Target="http://www.bioinformatics.babraham.ac.uk/projects/trim_galo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amtools.github.io/hts-specs/SAMv1.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dbobo@amnh.org" TargetMode="External"/><Relationship Id="rId2" Type="http://schemas.openxmlformats.org/officeDocument/2006/relationships/hyperlink" Target="mailto:deanbobo@gmail.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red_quality_scor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wheel, bicycle&#10;&#10;Description automatically generated">
            <a:extLst>
              <a:ext uri="{FF2B5EF4-FFF2-40B4-BE49-F238E27FC236}">
                <a16:creationId xmlns:a16="http://schemas.microsoft.com/office/drawing/2014/main" id="{36F70997-BC14-924A-A559-A8D4EE6A1753}"/>
              </a:ext>
            </a:extLst>
          </p:cNvPr>
          <p:cNvPicPr>
            <a:picLocks noChangeAspect="1"/>
          </p:cNvPicPr>
          <p:nvPr/>
        </p:nvPicPr>
        <p:blipFill>
          <a:blip r:embed="rId3">
            <a:alphaModFix amt="71000"/>
          </a:blip>
          <a:stretch>
            <a:fillRect/>
          </a:stretch>
        </p:blipFill>
        <p:spPr>
          <a:xfrm>
            <a:off x="1524000" y="0"/>
            <a:ext cx="9144000" cy="6858000"/>
          </a:xfrm>
          <a:prstGeom prst="rect">
            <a:avLst/>
          </a:prstGeom>
          <a:effectLst>
            <a:outerShdw blurRad="215900" dist="50800" dir="5400000" algn="ctr" rotWithShape="0">
              <a:srgbClr val="000000"/>
            </a:outerShdw>
          </a:effectLst>
        </p:spPr>
      </p:pic>
      <p:sp>
        <p:nvSpPr>
          <p:cNvPr id="2" name="Title 1">
            <a:extLst>
              <a:ext uri="{FF2B5EF4-FFF2-40B4-BE49-F238E27FC236}">
                <a16:creationId xmlns:a16="http://schemas.microsoft.com/office/drawing/2014/main" id="{856D2FC0-E9E8-1B4E-93C3-430257A8E9F7}"/>
              </a:ext>
            </a:extLst>
          </p:cNvPr>
          <p:cNvSpPr>
            <a:spLocks noGrp="1"/>
          </p:cNvSpPr>
          <p:nvPr>
            <p:ph type="ctrTitle"/>
          </p:nvPr>
        </p:nvSpPr>
        <p:spPr>
          <a:xfrm>
            <a:off x="1751012" y="609601"/>
            <a:ext cx="8676222" cy="2467231"/>
          </a:xfrm>
        </p:spPr>
        <p:txBody>
          <a:bodyPr>
            <a:normAutofit/>
          </a:bodyPr>
          <a:lstStyle/>
          <a:p>
            <a:r>
              <a:rPr lang="en-US" sz="6800" dirty="0"/>
              <a:t>NGS Workshop</a:t>
            </a:r>
          </a:p>
        </p:txBody>
      </p:sp>
      <p:sp>
        <p:nvSpPr>
          <p:cNvPr id="3" name="Subtitle 2">
            <a:extLst>
              <a:ext uri="{FF2B5EF4-FFF2-40B4-BE49-F238E27FC236}">
                <a16:creationId xmlns:a16="http://schemas.microsoft.com/office/drawing/2014/main" id="{51FF453F-016E-514A-898D-75F152F337BE}"/>
              </a:ext>
            </a:extLst>
          </p:cNvPr>
          <p:cNvSpPr>
            <a:spLocks noGrp="1"/>
          </p:cNvSpPr>
          <p:nvPr>
            <p:ph type="subTitle" idx="1"/>
          </p:nvPr>
        </p:nvSpPr>
        <p:spPr>
          <a:xfrm>
            <a:off x="1751012" y="3521676"/>
            <a:ext cx="8676222" cy="2269524"/>
          </a:xfrm>
        </p:spPr>
        <p:txBody>
          <a:bodyPr>
            <a:normAutofit/>
          </a:bodyPr>
          <a:lstStyle/>
          <a:p>
            <a:r>
              <a:rPr lang="en-US" sz="3200" dirty="0"/>
              <a:t>Dean Bobo</a:t>
            </a:r>
          </a:p>
          <a:p>
            <a:r>
              <a:rPr lang="en-US" sz="3200" dirty="0"/>
              <a:t>Sackler Institute for Comparative Genomics</a:t>
            </a:r>
          </a:p>
        </p:txBody>
      </p:sp>
      <p:pic>
        <p:nvPicPr>
          <p:cNvPr id="5" name="Picture 4" descr="A close up of a screen&#10;&#10;Description automatically generated">
            <a:extLst>
              <a:ext uri="{FF2B5EF4-FFF2-40B4-BE49-F238E27FC236}">
                <a16:creationId xmlns:a16="http://schemas.microsoft.com/office/drawing/2014/main" id="{C63E8240-02CC-8D41-B719-A95D8F2F7356}"/>
              </a:ext>
            </a:extLst>
          </p:cNvPr>
          <p:cNvPicPr>
            <a:picLocks noChangeAspect="1"/>
          </p:cNvPicPr>
          <p:nvPr/>
        </p:nvPicPr>
        <p:blipFill>
          <a:blip r:embed="rId4"/>
          <a:stretch>
            <a:fillRect/>
          </a:stretch>
        </p:blipFill>
        <p:spPr>
          <a:xfrm>
            <a:off x="0" y="5257800"/>
            <a:ext cx="12115800" cy="1600200"/>
          </a:xfrm>
          <a:prstGeom prst="rect">
            <a:avLst/>
          </a:prstGeom>
        </p:spPr>
      </p:pic>
    </p:spTree>
    <p:extLst>
      <p:ext uri="{BB962C8B-B14F-4D97-AF65-F5344CB8AC3E}">
        <p14:creationId xmlns:p14="http://schemas.microsoft.com/office/powerpoint/2010/main" val="2946876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6A83-58E0-BF42-98CA-95A867D9126B}"/>
              </a:ext>
            </a:extLst>
          </p:cNvPr>
          <p:cNvSpPr>
            <a:spLocks noGrp="1"/>
          </p:cNvSpPr>
          <p:nvPr>
            <p:ph type="title"/>
          </p:nvPr>
        </p:nvSpPr>
        <p:spPr/>
        <p:txBody>
          <a:bodyPr/>
          <a:lstStyle/>
          <a:p>
            <a:r>
              <a:rPr lang="en-US" dirty="0"/>
              <a:t>Paired End FASTQ files</a:t>
            </a:r>
          </a:p>
        </p:txBody>
      </p:sp>
      <p:grpSp>
        <p:nvGrpSpPr>
          <p:cNvPr id="17" name="Group 16">
            <a:extLst>
              <a:ext uri="{FF2B5EF4-FFF2-40B4-BE49-F238E27FC236}">
                <a16:creationId xmlns:a16="http://schemas.microsoft.com/office/drawing/2014/main" id="{B702A4C7-C247-AA4D-89BF-57FF1ED302FC}"/>
              </a:ext>
            </a:extLst>
          </p:cNvPr>
          <p:cNvGrpSpPr/>
          <p:nvPr/>
        </p:nvGrpSpPr>
        <p:grpSpPr>
          <a:xfrm>
            <a:off x="2070735" y="2083307"/>
            <a:ext cx="8050529" cy="4340352"/>
            <a:chOff x="1859216" y="2058923"/>
            <a:chExt cx="8050529" cy="4340352"/>
          </a:xfrm>
        </p:grpSpPr>
        <p:grpSp>
          <p:nvGrpSpPr>
            <p:cNvPr id="15" name="Group 14">
              <a:extLst>
                <a:ext uri="{FF2B5EF4-FFF2-40B4-BE49-F238E27FC236}">
                  <a16:creationId xmlns:a16="http://schemas.microsoft.com/office/drawing/2014/main" id="{5F6C58F8-2829-0D4F-A686-CEC9EE3BD264}"/>
                </a:ext>
              </a:extLst>
            </p:cNvPr>
            <p:cNvGrpSpPr/>
            <p:nvPr/>
          </p:nvGrpSpPr>
          <p:grpSpPr>
            <a:xfrm>
              <a:off x="1859216" y="2058923"/>
              <a:ext cx="3450336" cy="4340352"/>
              <a:chOff x="1328928" y="1755648"/>
              <a:chExt cx="3450336" cy="4340352"/>
            </a:xfrm>
          </p:grpSpPr>
          <p:sp>
            <p:nvSpPr>
              <p:cNvPr id="4" name="Rectangle 3">
                <a:extLst>
                  <a:ext uri="{FF2B5EF4-FFF2-40B4-BE49-F238E27FC236}">
                    <a16:creationId xmlns:a16="http://schemas.microsoft.com/office/drawing/2014/main" id="{CA0ACF92-D406-9249-A8AE-0CF6C412F852}"/>
                  </a:ext>
                </a:extLst>
              </p:cNvPr>
              <p:cNvSpPr/>
              <p:nvPr/>
            </p:nvSpPr>
            <p:spPr>
              <a:xfrm>
                <a:off x="1328928" y="1755648"/>
                <a:ext cx="3450336" cy="434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sample.R1.fastq</a:t>
                </a:r>
              </a:p>
            </p:txBody>
          </p:sp>
          <p:sp>
            <p:nvSpPr>
              <p:cNvPr id="6" name="Rectangle 5">
                <a:extLst>
                  <a:ext uri="{FF2B5EF4-FFF2-40B4-BE49-F238E27FC236}">
                    <a16:creationId xmlns:a16="http://schemas.microsoft.com/office/drawing/2014/main" id="{3D96B3DF-A9D9-D34E-936C-E62DAE4B8F3C}"/>
                  </a:ext>
                </a:extLst>
              </p:cNvPr>
              <p:cNvSpPr/>
              <p:nvPr/>
            </p:nvSpPr>
            <p:spPr>
              <a:xfrm>
                <a:off x="1591056" y="2666999"/>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1 FORWARD</a:t>
                </a:r>
              </a:p>
            </p:txBody>
          </p:sp>
          <p:sp>
            <p:nvSpPr>
              <p:cNvPr id="7" name="Rectangle 6">
                <a:extLst>
                  <a:ext uri="{FF2B5EF4-FFF2-40B4-BE49-F238E27FC236}">
                    <a16:creationId xmlns:a16="http://schemas.microsoft.com/office/drawing/2014/main" id="{6B221507-B496-FD4B-A6BD-679AE09F7333}"/>
                  </a:ext>
                </a:extLst>
              </p:cNvPr>
              <p:cNvSpPr/>
              <p:nvPr/>
            </p:nvSpPr>
            <p:spPr>
              <a:xfrm>
                <a:off x="1591056" y="3515868"/>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2 FORWARD</a:t>
                </a:r>
              </a:p>
            </p:txBody>
          </p:sp>
          <p:sp>
            <p:nvSpPr>
              <p:cNvPr id="8" name="Rectangle 7">
                <a:extLst>
                  <a:ext uri="{FF2B5EF4-FFF2-40B4-BE49-F238E27FC236}">
                    <a16:creationId xmlns:a16="http://schemas.microsoft.com/office/drawing/2014/main" id="{F8870CE0-7967-FF4F-BBD9-716FEFC37545}"/>
                  </a:ext>
                </a:extLst>
              </p:cNvPr>
              <p:cNvSpPr/>
              <p:nvPr/>
            </p:nvSpPr>
            <p:spPr>
              <a:xfrm>
                <a:off x="1591056" y="4381499"/>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3 FORWARD</a:t>
                </a:r>
              </a:p>
            </p:txBody>
          </p:sp>
          <p:sp>
            <p:nvSpPr>
              <p:cNvPr id="9" name="Rectangle 8">
                <a:extLst>
                  <a:ext uri="{FF2B5EF4-FFF2-40B4-BE49-F238E27FC236}">
                    <a16:creationId xmlns:a16="http://schemas.microsoft.com/office/drawing/2014/main" id="{92ACCD55-BC5A-6545-B466-D5639B7BD348}"/>
                  </a:ext>
                </a:extLst>
              </p:cNvPr>
              <p:cNvSpPr/>
              <p:nvPr/>
            </p:nvSpPr>
            <p:spPr>
              <a:xfrm>
                <a:off x="1591056" y="5230368"/>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N FORWARD</a:t>
                </a:r>
              </a:p>
            </p:txBody>
          </p:sp>
        </p:grpSp>
        <p:grpSp>
          <p:nvGrpSpPr>
            <p:cNvPr id="16" name="Group 15">
              <a:extLst>
                <a:ext uri="{FF2B5EF4-FFF2-40B4-BE49-F238E27FC236}">
                  <a16:creationId xmlns:a16="http://schemas.microsoft.com/office/drawing/2014/main" id="{4422ECB4-9577-DD4D-A01F-E2110E57FD1F}"/>
                </a:ext>
              </a:extLst>
            </p:cNvPr>
            <p:cNvGrpSpPr/>
            <p:nvPr/>
          </p:nvGrpSpPr>
          <p:grpSpPr>
            <a:xfrm>
              <a:off x="6459409" y="2058923"/>
              <a:ext cx="3450336" cy="4340352"/>
              <a:chOff x="6002971" y="1755648"/>
              <a:chExt cx="3450336" cy="4340352"/>
            </a:xfrm>
          </p:grpSpPr>
          <p:sp>
            <p:nvSpPr>
              <p:cNvPr id="10" name="Rectangle 9">
                <a:extLst>
                  <a:ext uri="{FF2B5EF4-FFF2-40B4-BE49-F238E27FC236}">
                    <a16:creationId xmlns:a16="http://schemas.microsoft.com/office/drawing/2014/main" id="{1067D160-7BBE-3842-881A-8249324C1B38}"/>
                  </a:ext>
                </a:extLst>
              </p:cNvPr>
              <p:cNvSpPr/>
              <p:nvPr/>
            </p:nvSpPr>
            <p:spPr>
              <a:xfrm>
                <a:off x="6002971" y="1755648"/>
                <a:ext cx="3450336" cy="434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r>
                  <a:rPr lang="en-US" dirty="0"/>
                  <a:t>sample.R2.fastq</a:t>
                </a:r>
              </a:p>
            </p:txBody>
          </p:sp>
          <p:sp>
            <p:nvSpPr>
              <p:cNvPr id="11" name="Rectangle 10">
                <a:extLst>
                  <a:ext uri="{FF2B5EF4-FFF2-40B4-BE49-F238E27FC236}">
                    <a16:creationId xmlns:a16="http://schemas.microsoft.com/office/drawing/2014/main" id="{D7E2C83E-04AD-8A41-AD4E-C7C29AF7BE80}"/>
                  </a:ext>
                </a:extLst>
              </p:cNvPr>
              <p:cNvSpPr/>
              <p:nvPr/>
            </p:nvSpPr>
            <p:spPr>
              <a:xfrm>
                <a:off x="6265099" y="2666999"/>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1 REVERSE</a:t>
                </a:r>
              </a:p>
            </p:txBody>
          </p:sp>
          <p:sp>
            <p:nvSpPr>
              <p:cNvPr id="12" name="Rectangle 11">
                <a:extLst>
                  <a:ext uri="{FF2B5EF4-FFF2-40B4-BE49-F238E27FC236}">
                    <a16:creationId xmlns:a16="http://schemas.microsoft.com/office/drawing/2014/main" id="{DCF227B0-1F44-134D-8A77-B588C09E60F5}"/>
                  </a:ext>
                </a:extLst>
              </p:cNvPr>
              <p:cNvSpPr/>
              <p:nvPr/>
            </p:nvSpPr>
            <p:spPr>
              <a:xfrm>
                <a:off x="6265099" y="3515868"/>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2 REVERSE</a:t>
                </a:r>
              </a:p>
            </p:txBody>
          </p:sp>
          <p:sp>
            <p:nvSpPr>
              <p:cNvPr id="13" name="Rectangle 12">
                <a:extLst>
                  <a:ext uri="{FF2B5EF4-FFF2-40B4-BE49-F238E27FC236}">
                    <a16:creationId xmlns:a16="http://schemas.microsoft.com/office/drawing/2014/main" id="{3D0F5194-7520-ED41-B041-519D3C5C003C}"/>
                  </a:ext>
                </a:extLst>
              </p:cNvPr>
              <p:cNvSpPr/>
              <p:nvPr/>
            </p:nvSpPr>
            <p:spPr>
              <a:xfrm>
                <a:off x="6265099" y="4381499"/>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3 REVERSE</a:t>
                </a:r>
              </a:p>
            </p:txBody>
          </p:sp>
          <p:sp>
            <p:nvSpPr>
              <p:cNvPr id="14" name="Rectangle 13">
                <a:extLst>
                  <a:ext uri="{FF2B5EF4-FFF2-40B4-BE49-F238E27FC236}">
                    <a16:creationId xmlns:a16="http://schemas.microsoft.com/office/drawing/2014/main" id="{5502197E-F073-C844-AC26-6631F377CE2C}"/>
                  </a:ext>
                </a:extLst>
              </p:cNvPr>
              <p:cNvSpPr/>
              <p:nvPr/>
            </p:nvSpPr>
            <p:spPr>
              <a:xfrm>
                <a:off x="6265099" y="5230368"/>
                <a:ext cx="2926080" cy="5608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READ N REVERSE</a:t>
                </a:r>
              </a:p>
            </p:txBody>
          </p:sp>
        </p:grpSp>
      </p:grpSp>
    </p:spTree>
    <p:extLst>
      <p:ext uri="{BB962C8B-B14F-4D97-AF65-F5344CB8AC3E}">
        <p14:creationId xmlns:p14="http://schemas.microsoft.com/office/powerpoint/2010/main" val="271648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A86F-6972-3544-A530-97EF93CBAA63}"/>
              </a:ext>
            </a:extLst>
          </p:cNvPr>
          <p:cNvSpPr>
            <a:spLocks noGrp="1"/>
          </p:cNvSpPr>
          <p:nvPr>
            <p:ph type="title"/>
          </p:nvPr>
        </p:nvSpPr>
        <p:spPr>
          <a:xfrm>
            <a:off x="1141413" y="118083"/>
            <a:ext cx="9905998" cy="990600"/>
          </a:xfrm>
        </p:spPr>
        <p:txBody>
          <a:bodyPr/>
          <a:lstStyle/>
          <a:p>
            <a:r>
              <a:rPr lang="en-US" dirty="0"/>
              <a:t>Paired-End Sequencing</a:t>
            </a:r>
          </a:p>
        </p:txBody>
      </p:sp>
      <p:sp>
        <p:nvSpPr>
          <p:cNvPr id="3" name="Content Placeholder 2">
            <a:extLst>
              <a:ext uri="{FF2B5EF4-FFF2-40B4-BE49-F238E27FC236}">
                <a16:creationId xmlns:a16="http://schemas.microsoft.com/office/drawing/2014/main" id="{6FDC3EE7-97E7-E64F-B570-45C7D4F8BF24}"/>
              </a:ext>
            </a:extLst>
          </p:cNvPr>
          <p:cNvSpPr>
            <a:spLocks noGrp="1"/>
          </p:cNvSpPr>
          <p:nvPr>
            <p:ph idx="1"/>
          </p:nvPr>
        </p:nvSpPr>
        <p:spPr>
          <a:xfrm>
            <a:off x="1141413" y="4392560"/>
            <a:ext cx="9905998" cy="2465440"/>
          </a:xfrm>
        </p:spPr>
        <p:txBody>
          <a:bodyPr/>
          <a:lstStyle/>
          <a:p>
            <a:pPr marL="457200" indent="-457200">
              <a:buFont typeface="Arial" panose="020B0604020202020204" pitchFamily="34" charset="0"/>
              <a:buChar char="•"/>
            </a:pPr>
            <a:r>
              <a:rPr lang="en-US" dirty="0"/>
              <a:t>Paired end sequencing enables both ends of the DNA fragment to be sequenced.</a:t>
            </a:r>
          </a:p>
          <a:p>
            <a:pPr marL="457200" indent="-457200">
              <a:buFont typeface="Arial" panose="020B0604020202020204" pitchFamily="34" charset="0"/>
              <a:buChar char="•"/>
            </a:pPr>
            <a:r>
              <a:rPr lang="en-US" dirty="0"/>
              <a:t>Since paired end distances are known, alignment algorithms can use this information to map the reads over repetitive regions more precisely.</a:t>
            </a:r>
          </a:p>
        </p:txBody>
      </p:sp>
      <p:pic>
        <p:nvPicPr>
          <p:cNvPr id="4" name="Picture 3" descr="A screenshot of a cell phone&#10;&#10;Description automatically generated">
            <a:extLst>
              <a:ext uri="{FF2B5EF4-FFF2-40B4-BE49-F238E27FC236}">
                <a16:creationId xmlns:a16="http://schemas.microsoft.com/office/drawing/2014/main" id="{AE6591FF-3B2F-7440-B5F2-90D9877288BA}"/>
              </a:ext>
            </a:extLst>
          </p:cNvPr>
          <p:cNvPicPr>
            <a:picLocks noChangeAspect="1"/>
          </p:cNvPicPr>
          <p:nvPr/>
        </p:nvPicPr>
        <p:blipFill>
          <a:blip r:embed="rId2"/>
          <a:stretch>
            <a:fillRect/>
          </a:stretch>
        </p:blipFill>
        <p:spPr>
          <a:xfrm>
            <a:off x="-1588" y="1016979"/>
            <a:ext cx="12192000" cy="3309877"/>
          </a:xfrm>
          <a:prstGeom prst="rect">
            <a:avLst/>
          </a:prstGeom>
        </p:spPr>
      </p:pic>
    </p:spTree>
    <p:extLst>
      <p:ext uri="{BB962C8B-B14F-4D97-AF65-F5344CB8AC3E}">
        <p14:creationId xmlns:p14="http://schemas.microsoft.com/office/powerpoint/2010/main" val="3213425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F842-2848-DA4D-B8A2-7F72BFDEB39E}"/>
              </a:ext>
            </a:extLst>
          </p:cNvPr>
          <p:cNvSpPr>
            <a:spLocks noGrp="1"/>
          </p:cNvSpPr>
          <p:nvPr>
            <p:ph type="title"/>
          </p:nvPr>
        </p:nvSpPr>
        <p:spPr/>
        <p:txBody>
          <a:bodyPr>
            <a:normAutofit fontScale="90000"/>
          </a:bodyPr>
          <a:lstStyle/>
          <a:p>
            <a:r>
              <a:rPr lang="en-US" dirty="0"/>
              <a:t>Let’s start our virtual machines </a:t>
            </a:r>
            <a:br>
              <a:rPr lang="en-US" dirty="0"/>
            </a:br>
            <a:r>
              <a:rPr lang="en-US" dirty="0"/>
              <a:t>or log into the cluster</a:t>
            </a:r>
          </a:p>
        </p:txBody>
      </p:sp>
      <p:sp>
        <p:nvSpPr>
          <p:cNvPr id="3" name="Content Placeholder 2">
            <a:extLst>
              <a:ext uri="{FF2B5EF4-FFF2-40B4-BE49-F238E27FC236}">
                <a16:creationId xmlns:a16="http://schemas.microsoft.com/office/drawing/2014/main" id="{82164AF7-E50B-8948-AAF2-F1F709A62CA8}"/>
              </a:ext>
            </a:extLst>
          </p:cNvPr>
          <p:cNvSpPr>
            <a:spLocks noGrp="1"/>
          </p:cNvSpPr>
          <p:nvPr>
            <p:ph idx="1"/>
          </p:nvPr>
        </p:nvSpPr>
        <p:spPr/>
        <p:txBody>
          <a:bodyPr>
            <a:normAutofit/>
          </a:bodyPr>
          <a:lstStyle/>
          <a:p>
            <a:pPr marL="0" indent="0">
              <a:buNone/>
            </a:pPr>
            <a:endParaRPr lang="en-US" dirty="0"/>
          </a:p>
          <a:p>
            <a:r>
              <a:rPr lang="en-US" dirty="0"/>
              <a:t>Open VirtualBox and start the virtual machine </a:t>
            </a:r>
          </a:p>
          <a:p>
            <a:r>
              <a:rPr lang="en-US" dirty="0"/>
              <a:t>Setup instructions are here: </a:t>
            </a:r>
            <a:r>
              <a:rPr lang="en-US" dirty="0" err="1"/>
              <a:t>tinyurl.com</a:t>
            </a:r>
            <a:r>
              <a:rPr lang="en-US" dirty="0"/>
              <a:t>/tad77jp</a:t>
            </a:r>
          </a:p>
          <a:p>
            <a:pPr lvl="1"/>
            <a:r>
              <a:rPr lang="en-US" sz="2600" dirty="0"/>
              <a:t>If you cannot VM, use Huxley?</a:t>
            </a:r>
          </a:p>
          <a:p>
            <a:r>
              <a:rPr lang="en-US" dirty="0"/>
              <a:t>Everyone needs to:</a:t>
            </a:r>
          </a:p>
          <a:p>
            <a:pPr lvl="1"/>
            <a:r>
              <a:rPr lang="en-US" sz="2600" dirty="0"/>
              <a:t>make sure sequencing data is downloaded</a:t>
            </a:r>
          </a:p>
          <a:p>
            <a:pPr lvl="1"/>
            <a:r>
              <a:rPr lang="en-US" sz="2600" dirty="0"/>
              <a:t>know what directory it is in (most likely ~/Downloads)</a:t>
            </a:r>
          </a:p>
        </p:txBody>
      </p:sp>
    </p:spTree>
    <p:extLst>
      <p:ext uri="{BB962C8B-B14F-4D97-AF65-F5344CB8AC3E}">
        <p14:creationId xmlns:p14="http://schemas.microsoft.com/office/powerpoint/2010/main" val="235175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4B00-1AC3-DA47-AE6D-7B68E7D250C2}"/>
              </a:ext>
            </a:extLst>
          </p:cNvPr>
          <p:cNvSpPr>
            <a:spLocks noGrp="1"/>
          </p:cNvSpPr>
          <p:nvPr>
            <p:ph type="title"/>
          </p:nvPr>
        </p:nvSpPr>
        <p:spPr/>
        <p:txBody>
          <a:bodyPr/>
          <a:lstStyle/>
          <a:p>
            <a:r>
              <a:rPr lang="en-US" dirty="0"/>
              <a:t>Clone my GIT repo</a:t>
            </a:r>
          </a:p>
        </p:txBody>
      </p:sp>
      <p:sp>
        <p:nvSpPr>
          <p:cNvPr id="3" name="Content Placeholder 2">
            <a:extLst>
              <a:ext uri="{FF2B5EF4-FFF2-40B4-BE49-F238E27FC236}">
                <a16:creationId xmlns:a16="http://schemas.microsoft.com/office/drawing/2014/main" id="{754A844D-00D1-0D4B-9C99-EAED0B7D4F37}"/>
              </a:ext>
            </a:extLst>
          </p:cNvPr>
          <p:cNvSpPr>
            <a:spLocks noGrp="1"/>
          </p:cNvSpPr>
          <p:nvPr>
            <p:ph idx="1"/>
          </p:nvPr>
        </p:nvSpPr>
        <p:spPr>
          <a:xfrm>
            <a:off x="1141412" y="1776047"/>
            <a:ext cx="11050587" cy="4015154"/>
          </a:xfrm>
        </p:spPr>
        <p:txBody>
          <a:bodyPr/>
          <a:lstStyle/>
          <a:p>
            <a:r>
              <a:rPr lang="en-US" dirty="0"/>
              <a:t>GIT is version control system. Use it!</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sz="2400" dirty="0">
                <a:solidFill>
                  <a:srgbClr val="00B0F0"/>
                </a:solidFill>
                <a:latin typeface="Consolas" panose="020B0609020204030204" pitchFamily="49" charset="0"/>
                <a:cs typeface="Consolas" panose="020B0609020204030204" pitchFamily="49" charset="0"/>
              </a:rPr>
              <a:t>cd ~/</a:t>
            </a:r>
          </a:p>
          <a:p>
            <a:pPr marL="0" indent="0">
              <a:buNone/>
            </a:pPr>
            <a:r>
              <a:rPr lang="en-US" sz="2400" dirty="0">
                <a:solidFill>
                  <a:srgbClr val="00B0F0"/>
                </a:solidFill>
                <a:latin typeface="Consolas" panose="020B0609020204030204" pitchFamily="49" charset="0"/>
                <a:cs typeface="Consolas" panose="020B0609020204030204" pitchFamily="49" charset="0"/>
              </a:rPr>
              <a:t>	git clone https://</a:t>
            </a:r>
            <a:r>
              <a:rPr lang="en-US" sz="2400" dirty="0" err="1">
                <a:solidFill>
                  <a:srgbClr val="00B0F0"/>
                </a:solidFill>
                <a:latin typeface="Consolas" panose="020B0609020204030204" pitchFamily="49" charset="0"/>
                <a:cs typeface="Consolas" panose="020B0609020204030204" pitchFamily="49" charset="0"/>
              </a:rPr>
              <a:t>github.com</a:t>
            </a:r>
            <a:r>
              <a:rPr lang="en-US" sz="2400" dirty="0">
                <a:solidFill>
                  <a:srgbClr val="00B0F0"/>
                </a:solidFill>
                <a:latin typeface="Consolas" panose="020B0609020204030204" pitchFamily="49" charset="0"/>
                <a:cs typeface="Consolas" panose="020B0609020204030204" pitchFamily="49" charset="0"/>
              </a:rPr>
              <a:t>/</a:t>
            </a:r>
            <a:r>
              <a:rPr lang="en-US" sz="2400" dirty="0" err="1">
                <a:solidFill>
                  <a:srgbClr val="00B0F0"/>
                </a:solidFill>
                <a:latin typeface="Consolas" panose="020B0609020204030204" pitchFamily="49" charset="0"/>
                <a:cs typeface="Consolas" panose="020B0609020204030204" pitchFamily="49" charset="0"/>
              </a:rPr>
              <a:t>deanbobo</a:t>
            </a:r>
            <a:r>
              <a:rPr lang="en-US" sz="2400" dirty="0">
                <a:solidFill>
                  <a:srgbClr val="00B0F0"/>
                </a:solidFill>
                <a:latin typeface="Consolas" panose="020B0609020204030204" pitchFamily="49" charset="0"/>
                <a:cs typeface="Consolas" panose="020B0609020204030204" pitchFamily="49" charset="0"/>
              </a:rPr>
              <a:t>/</a:t>
            </a:r>
            <a:r>
              <a:rPr lang="en-US" sz="2400" dirty="0" err="1">
                <a:solidFill>
                  <a:srgbClr val="00B0F0"/>
                </a:solidFill>
                <a:latin typeface="Consolas" panose="020B0609020204030204" pitchFamily="49" charset="0"/>
                <a:cs typeface="Consolas" panose="020B0609020204030204" pitchFamily="49" charset="0"/>
              </a:rPr>
              <a:t>amnh-ngs-workshop.git</a:t>
            </a:r>
            <a:endParaRPr lang="en-US" sz="2400" dirty="0">
              <a:solidFill>
                <a:srgbClr val="00B0F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094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13FF-695A-474D-9BFE-B07448AF7F3D}"/>
              </a:ext>
            </a:extLst>
          </p:cNvPr>
          <p:cNvSpPr>
            <a:spLocks noGrp="1"/>
          </p:cNvSpPr>
          <p:nvPr>
            <p:ph type="title"/>
          </p:nvPr>
        </p:nvSpPr>
        <p:spPr/>
        <p:txBody>
          <a:bodyPr/>
          <a:lstStyle/>
          <a:p>
            <a:r>
              <a:rPr lang="en-US" dirty="0"/>
              <a:t>Turn Off Screen Lock on VM</a:t>
            </a:r>
          </a:p>
        </p:txBody>
      </p:sp>
      <p:sp>
        <p:nvSpPr>
          <p:cNvPr id="3" name="Content Placeholder 2">
            <a:extLst>
              <a:ext uri="{FF2B5EF4-FFF2-40B4-BE49-F238E27FC236}">
                <a16:creationId xmlns:a16="http://schemas.microsoft.com/office/drawing/2014/main" id="{485C7F29-543A-044A-B54D-100FC9AFE881}"/>
              </a:ext>
            </a:extLst>
          </p:cNvPr>
          <p:cNvSpPr>
            <a:spLocks noGrp="1"/>
          </p:cNvSpPr>
          <p:nvPr>
            <p:ph idx="1"/>
          </p:nvPr>
        </p:nvSpPr>
        <p:spPr/>
        <p:txBody>
          <a:bodyPr>
            <a:normAutofit fontScale="92500" lnSpcReduction="20000"/>
          </a:bodyPr>
          <a:lstStyle/>
          <a:p>
            <a:r>
              <a:rPr lang="en-US" dirty="0"/>
              <a:t>Command line method:</a:t>
            </a:r>
          </a:p>
          <a:p>
            <a:pPr marL="0" indent="0">
              <a:buNone/>
            </a:pPr>
            <a:r>
              <a:rPr lang="en-US" dirty="0"/>
              <a:t>	</a:t>
            </a:r>
            <a:r>
              <a:rPr lang="en-US" dirty="0">
                <a:solidFill>
                  <a:srgbClr val="00B0F0"/>
                </a:solidFill>
              </a:rPr>
              <a:t>source </a:t>
            </a:r>
            <a:r>
              <a:rPr lang="en-US" dirty="0" err="1">
                <a:solidFill>
                  <a:srgbClr val="00B0F0"/>
                </a:solidFill>
              </a:rPr>
              <a:t>vm-setup.sh</a:t>
            </a:r>
            <a:r>
              <a:rPr lang="en-US" dirty="0">
                <a:solidFill>
                  <a:srgbClr val="00B0F0"/>
                </a:solidFill>
              </a:rPr>
              <a:t>       </a:t>
            </a:r>
            <a:br>
              <a:rPr lang="en-US" dirty="0">
                <a:solidFill>
                  <a:srgbClr val="00B0F0"/>
                </a:solidFill>
              </a:rPr>
            </a:br>
            <a:endParaRPr lang="en-US" dirty="0"/>
          </a:p>
          <a:p>
            <a:r>
              <a:rPr lang="en-US" dirty="0"/>
              <a:t>GUI method:</a:t>
            </a:r>
          </a:p>
          <a:p>
            <a:pPr lvl="1"/>
            <a:r>
              <a:rPr lang="en-US" dirty="0"/>
              <a:t>Click bottom left task launcher </a:t>
            </a:r>
          </a:p>
          <a:p>
            <a:pPr lvl="1"/>
            <a:r>
              <a:rPr lang="en-US" dirty="0"/>
              <a:t>Type Screen Lock</a:t>
            </a:r>
          </a:p>
          <a:p>
            <a:pPr lvl="1"/>
            <a:r>
              <a:rPr lang="en-US" dirty="0"/>
              <a:t>Under Settings, click Privacy</a:t>
            </a:r>
          </a:p>
          <a:p>
            <a:pPr lvl="1"/>
            <a:r>
              <a:rPr lang="en-US" dirty="0"/>
              <a:t>Select Screen Lock</a:t>
            </a:r>
          </a:p>
          <a:p>
            <a:pPr lvl="1"/>
            <a:r>
              <a:rPr lang="en-US" dirty="0"/>
              <a:t>Turn Off</a:t>
            </a:r>
          </a:p>
        </p:txBody>
      </p:sp>
    </p:spTree>
    <p:extLst>
      <p:ext uri="{BB962C8B-B14F-4D97-AF65-F5344CB8AC3E}">
        <p14:creationId xmlns:p14="http://schemas.microsoft.com/office/powerpoint/2010/main" val="96980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C87A-9588-BC44-AA89-E9248D207247}"/>
              </a:ext>
            </a:extLst>
          </p:cNvPr>
          <p:cNvSpPr>
            <a:spLocks noGrp="1"/>
          </p:cNvSpPr>
          <p:nvPr>
            <p:ph type="title"/>
          </p:nvPr>
        </p:nvSpPr>
        <p:spPr/>
        <p:txBody>
          <a:bodyPr/>
          <a:lstStyle/>
          <a:p>
            <a:r>
              <a:rPr lang="en-US" dirty="0"/>
              <a:t>Open terminal and navigate to your FASTQs</a:t>
            </a:r>
          </a:p>
        </p:txBody>
      </p:sp>
      <p:sp>
        <p:nvSpPr>
          <p:cNvPr id="3" name="Content Placeholder 2">
            <a:extLst>
              <a:ext uri="{FF2B5EF4-FFF2-40B4-BE49-F238E27FC236}">
                <a16:creationId xmlns:a16="http://schemas.microsoft.com/office/drawing/2014/main" id="{7C7BE493-DF03-7C4B-AD46-A11292974000}"/>
              </a:ext>
            </a:extLst>
          </p:cNvPr>
          <p:cNvSpPr>
            <a:spLocks noGrp="1"/>
          </p:cNvSpPr>
          <p:nvPr>
            <p:ph idx="1"/>
          </p:nvPr>
        </p:nvSpPr>
        <p:spPr/>
        <p:txBody>
          <a:bodyPr>
            <a:normAutofit/>
          </a:bodyPr>
          <a:lstStyle/>
          <a:p>
            <a:r>
              <a:rPr lang="en-US" dirty="0"/>
              <a:t>Click Terminal app in taskbar on left</a:t>
            </a:r>
          </a:p>
          <a:p>
            <a:r>
              <a:rPr lang="en-US" dirty="0"/>
              <a:t>Use cd command to go to directory where your data lives</a:t>
            </a:r>
          </a:p>
          <a:p>
            <a:pPr marL="0" indent="0">
              <a:buNone/>
            </a:pPr>
            <a:r>
              <a:rPr lang="en-US" dirty="0">
                <a:solidFill>
                  <a:srgbClr val="00B0F0"/>
                </a:solidFill>
                <a:latin typeface="Courier" pitchFamily="2" charset="0"/>
                <a:cs typeface="Consolas" panose="020B0609020204030204" pitchFamily="49" charset="0"/>
              </a:rPr>
              <a:t>	cd ~/</a:t>
            </a:r>
            <a:r>
              <a:rPr lang="en-US" dirty="0" err="1">
                <a:solidFill>
                  <a:srgbClr val="00B0F0"/>
                </a:solidFill>
                <a:latin typeface="Courier" pitchFamily="2" charset="0"/>
                <a:cs typeface="Consolas" panose="020B0609020204030204" pitchFamily="49" charset="0"/>
              </a:rPr>
              <a:t>amnh</a:t>
            </a:r>
            <a:r>
              <a:rPr lang="en-US" dirty="0">
                <a:solidFill>
                  <a:srgbClr val="00B0F0"/>
                </a:solidFill>
                <a:latin typeface="Courier" pitchFamily="2" charset="0"/>
                <a:cs typeface="Consolas" panose="020B0609020204030204" pitchFamily="49" charset="0"/>
              </a:rPr>
              <a:t>-</a:t>
            </a:r>
            <a:r>
              <a:rPr lang="en-US" dirty="0" err="1">
                <a:solidFill>
                  <a:srgbClr val="00B0F0"/>
                </a:solidFill>
                <a:latin typeface="Courier" pitchFamily="2" charset="0"/>
                <a:cs typeface="Consolas" panose="020B0609020204030204" pitchFamily="49" charset="0"/>
              </a:rPr>
              <a:t>ngs</a:t>
            </a:r>
            <a:r>
              <a:rPr lang="en-US" dirty="0">
                <a:solidFill>
                  <a:srgbClr val="00B0F0"/>
                </a:solidFill>
                <a:latin typeface="Courier" pitchFamily="2" charset="0"/>
                <a:cs typeface="Consolas" panose="020B0609020204030204" pitchFamily="49" charset="0"/>
              </a:rPr>
              <a:t>-workshop</a:t>
            </a:r>
          </a:p>
          <a:p>
            <a:r>
              <a:rPr lang="en-US" dirty="0"/>
              <a:t>Use ls command to list files in that directory:</a:t>
            </a:r>
          </a:p>
          <a:p>
            <a:pPr marL="0" indent="0">
              <a:buNone/>
            </a:pPr>
            <a:r>
              <a:rPr lang="en-US" dirty="0">
                <a:solidFill>
                  <a:srgbClr val="00B0F0"/>
                </a:solidFill>
                <a:latin typeface="Courier" pitchFamily="2" charset="0"/>
                <a:cs typeface="Consolas" panose="020B0609020204030204" pitchFamily="49" charset="0"/>
              </a:rPr>
              <a:t>	ls –</a:t>
            </a:r>
            <a:r>
              <a:rPr lang="en-US" dirty="0" err="1">
                <a:solidFill>
                  <a:srgbClr val="00B0F0"/>
                </a:solidFill>
                <a:latin typeface="Courier" pitchFamily="2" charset="0"/>
                <a:cs typeface="Consolas" panose="020B0609020204030204" pitchFamily="49" charset="0"/>
              </a:rPr>
              <a:t>lh</a:t>
            </a:r>
            <a:r>
              <a:rPr lang="en-US" dirty="0">
                <a:solidFill>
                  <a:srgbClr val="00B0F0"/>
                </a:solidFill>
                <a:latin typeface="Courier" pitchFamily="2" charset="0"/>
                <a:cs typeface="Consolas" panose="020B0609020204030204" pitchFamily="49" charset="0"/>
              </a:rPr>
              <a:t>      </a:t>
            </a:r>
            <a:endParaRPr lang="en-US" dirty="0">
              <a:solidFill>
                <a:schemeClr val="tx1"/>
              </a:solidFill>
              <a:latin typeface="Courier" pitchFamily="2" charset="0"/>
              <a:cs typeface="Consolas" panose="020B0609020204030204" pitchFamily="49" charset="0"/>
            </a:endParaRPr>
          </a:p>
          <a:p>
            <a:r>
              <a:rPr lang="en-US" dirty="0"/>
              <a:t>that is an l for long</a:t>
            </a:r>
          </a:p>
          <a:p>
            <a:r>
              <a:rPr lang="en-US" dirty="0"/>
              <a:t>the h makes the file sizes human readable</a:t>
            </a:r>
          </a:p>
        </p:txBody>
      </p:sp>
      <p:pic>
        <p:nvPicPr>
          <p:cNvPr id="5" name="Picture 4" descr="A painting of a flat screen tv&#10;&#10;Description automatically generated">
            <a:extLst>
              <a:ext uri="{FF2B5EF4-FFF2-40B4-BE49-F238E27FC236}">
                <a16:creationId xmlns:a16="http://schemas.microsoft.com/office/drawing/2014/main" id="{568A7235-5A57-BB46-8B83-49B10CDBD5C7}"/>
              </a:ext>
            </a:extLst>
          </p:cNvPr>
          <p:cNvPicPr>
            <a:picLocks noChangeAspect="1"/>
          </p:cNvPicPr>
          <p:nvPr/>
        </p:nvPicPr>
        <p:blipFill>
          <a:blip r:embed="rId2"/>
          <a:stretch>
            <a:fillRect/>
          </a:stretch>
        </p:blipFill>
        <p:spPr>
          <a:xfrm>
            <a:off x="6695186" y="2260599"/>
            <a:ext cx="825500" cy="812800"/>
          </a:xfrm>
          <a:prstGeom prst="rect">
            <a:avLst/>
          </a:prstGeom>
        </p:spPr>
      </p:pic>
    </p:spTree>
    <p:extLst>
      <p:ext uri="{BB962C8B-B14F-4D97-AF65-F5344CB8AC3E}">
        <p14:creationId xmlns:p14="http://schemas.microsoft.com/office/powerpoint/2010/main" val="345064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5B03-FFC4-4747-A062-4B9F78B7A724}"/>
              </a:ext>
            </a:extLst>
          </p:cNvPr>
          <p:cNvSpPr>
            <a:spLocks noGrp="1"/>
          </p:cNvSpPr>
          <p:nvPr>
            <p:ph type="title"/>
          </p:nvPr>
        </p:nvSpPr>
        <p:spPr/>
        <p:txBody>
          <a:bodyPr/>
          <a:lstStyle/>
          <a:p>
            <a:r>
              <a:rPr lang="en-US" dirty="0"/>
              <a:t>Move FASTQs into Workshop Directory</a:t>
            </a:r>
          </a:p>
        </p:txBody>
      </p:sp>
      <p:sp>
        <p:nvSpPr>
          <p:cNvPr id="3" name="Content Placeholder 2">
            <a:extLst>
              <a:ext uri="{FF2B5EF4-FFF2-40B4-BE49-F238E27FC236}">
                <a16:creationId xmlns:a16="http://schemas.microsoft.com/office/drawing/2014/main" id="{303620B9-CB55-BE45-B313-492D281F6F88}"/>
              </a:ext>
            </a:extLst>
          </p:cNvPr>
          <p:cNvSpPr>
            <a:spLocks noGrp="1"/>
          </p:cNvSpPr>
          <p:nvPr>
            <p:ph idx="1"/>
          </p:nvPr>
        </p:nvSpPr>
        <p:spPr/>
        <p:txBody>
          <a:bodyPr/>
          <a:lstStyle/>
          <a:p>
            <a:r>
              <a:rPr lang="en-US" dirty="0"/>
              <a:t>go to location of your FASTQ files using cd command</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sz="2400" dirty="0">
                <a:solidFill>
                  <a:srgbClr val="00B0F0"/>
                </a:solidFill>
                <a:latin typeface="Consolas" panose="020B0609020204030204" pitchFamily="49" charset="0"/>
                <a:cs typeface="Consolas" panose="020B0609020204030204" pitchFamily="49" charset="0"/>
              </a:rPr>
              <a:t>cd ~/Downloads     #likely to be in downloads folder</a:t>
            </a:r>
          </a:p>
          <a:p>
            <a:r>
              <a:rPr lang="en-US" dirty="0"/>
              <a:t>move the files with the mv command</a:t>
            </a:r>
          </a:p>
          <a:p>
            <a:pPr marL="0" indent="0">
              <a:buNone/>
            </a:pPr>
            <a:r>
              <a:rPr lang="en-US" sz="2400" dirty="0">
                <a:solidFill>
                  <a:srgbClr val="00B0F0"/>
                </a:solidFill>
                <a:latin typeface="Consolas" panose="020B0609020204030204" pitchFamily="49" charset="0"/>
                <a:cs typeface="Consolas" panose="020B0609020204030204" pitchFamily="49" charset="0"/>
              </a:rPr>
              <a:t>	mv *.</a:t>
            </a:r>
            <a:r>
              <a:rPr lang="en-US" sz="2400" dirty="0" err="1">
                <a:solidFill>
                  <a:srgbClr val="00B0F0"/>
                </a:solidFill>
                <a:latin typeface="Consolas" panose="020B0609020204030204" pitchFamily="49" charset="0"/>
                <a:cs typeface="Consolas" panose="020B0609020204030204" pitchFamily="49" charset="0"/>
              </a:rPr>
              <a:t>fastq.gz</a:t>
            </a:r>
            <a:r>
              <a:rPr lang="en-US" sz="2400" dirty="0">
                <a:solidFill>
                  <a:srgbClr val="00B0F0"/>
                </a:solidFill>
                <a:latin typeface="Consolas" panose="020B0609020204030204" pitchFamily="49" charset="0"/>
                <a:cs typeface="Consolas" panose="020B0609020204030204" pitchFamily="49" charset="0"/>
              </a:rPr>
              <a:t> ~/</a:t>
            </a:r>
            <a:r>
              <a:rPr lang="en-US" sz="2400" dirty="0" err="1">
                <a:solidFill>
                  <a:srgbClr val="00B0F0"/>
                </a:solidFill>
                <a:latin typeface="Consolas" panose="020B0609020204030204" pitchFamily="49" charset="0"/>
                <a:cs typeface="Consolas" panose="020B0609020204030204" pitchFamily="49" charset="0"/>
              </a:rPr>
              <a:t>amnh</a:t>
            </a:r>
            <a:r>
              <a:rPr lang="en-US" sz="2400" dirty="0">
                <a:solidFill>
                  <a:srgbClr val="00B0F0"/>
                </a:solidFill>
                <a:latin typeface="Consolas" panose="020B0609020204030204" pitchFamily="49" charset="0"/>
                <a:cs typeface="Consolas" panose="020B0609020204030204" pitchFamily="49" charset="0"/>
              </a:rPr>
              <a:t>-</a:t>
            </a:r>
            <a:r>
              <a:rPr lang="en-US" sz="2400" dirty="0" err="1">
                <a:solidFill>
                  <a:srgbClr val="00B0F0"/>
                </a:solidFill>
                <a:latin typeface="Consolas" panose="020B0609020204030204" pitchFamily="49" charset="0"/>
                <a:cs typeface="Consolas" panose="020B0609020204030204" pitchFamily="49" charset="0"/>
              </a:rPr>
              <a:t>ngs</a:t>
            </a:r>
            <a:r>
              <a:rPr lang="en-US" sz="2400" dirty="0">
                <a:solidFill>
                  <a:srgbClr val="00B0F0"/>
                </a:solidFill>
                <a:latin typeface="Consolas" panose="020B0609020204030204" pitchFamily="49" charset="0"/>
                <a:cs typeface="Consolas" panose="020B0609020204030204" pitchFamily="49" charset="0"/>
              </a:rPr>
              <a:t>-workshop</a:t>
            </a:r>
          </a:p>
          <a:p>
            <a:pPr marL="0" indent="0">
              <a:buNone/>
            </a:pPr>
            <a:endParaRPr lang="en-US" dirty="0"/>
          </a:p>
        </p:txBody>
      </p:sp>
    </p:spTree>
    <p:extLst>
      <p:ext uri="{BB962C8B-B14F-4D97-AF65-F5344CB8AC3E}">
        <p14:creationId xmlns:p14="http://schemas.microsoft.com/office/powerpoint/2010/main" val="1651484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2B20-114D-5249-98B1-F0D1638A173A}"/>
              </a:ext>
            </a:extLst>
          </p:cNvPr>
          <p:cNvSpPr>
            <a:spLocks noGrp="1"/>
          </p:cNvSpPr>
          <p:nvPr>
            <p:ph type="title"/>
          </p:nvPr>
        </p:nvSpPr>
        <p:spPr/>
        <p:txBody>
          <a:bodyPr/>
          <a:lstStyle/>
          <a:p>
            <a:r>
              <a:rPr lang="en-US" dirty="0"/>
              <a:t>Some Linux Command Line Hints</a:t>
            </a:r>
          </a:p>
        </p:txBody>
      </p:sp>
      <p:sp>
        <p:nvSpPr>
          <p:cNvPr id="3" name="Content Placeholder 2">
            <a:extLst>
              <a:ext uri="{FF2B5EF4-FFF2-40B4-BE49-F238E27FC236}">
                <a16:creationId xmlns:a16="http://schemas.microsoft.com/office/drawing/2014/main" id="{2A242099-0AF4-4047-8F53-2423B20E528E}"/>
              </a:ext>
            </a:extLst>
          </p:cNvPr>
          <p:cNvSpPr>
            <a:spLocks noGrp="1"/>
          </p:cNvSpPr>
          <p:nvPr>
            <p:ph idx="1"/>
          </p:nvPr>
        </p:nvSpPr>
        <p:spPr/>
        <p:txBody>
          <a:bodyPr/>
          <a:lstStyle/>
          <a:p>
            <a:r>
              <a:rPr lang="en-US" dirty="0">
                <a:solidFill>
                  <a:schemeClr val="accent1">
                    <a:lumMod val="20000"/>
                    <a:lumOff val="80000"/>
                  </a:schemeClr>
                </a:solidFill>
              </a:rPr>
              <a:t>Use the up arrow on your keyboard to see (and run) previous commands </a:t>
            </a:r>
          </a:p>
          <a:p>
            <a:r>
              <a:rPr lang="en-US" dirty="0">
                <a:solidFill>
                  <a:schemeClr val="accent1">
                    <a:lumMod val="20000"/>
                    <a:lumOff val="80000"/>
                  </a:schemeClr>
                </a:solidFill>
              </a:rPr>
              <a:t>Use the tab key to autocomplete file names (and executables in the path)</a:t>
            </a:r>
          </a:p>
        </p:txBody>
      </p:sp>
    </p:spTree>
    <p:extLst>
      <p:ext uri="{BB962C8B-B14F-4D97-AF65-F5344CB8AC3E}">
        <p14:creationId xmlns:p14="http://schemas.microsoft.com/office/powerpoint/2010/main" val="1463851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9E058-39B2-614A-B0C0-B1E7C6D065CF}"/>
              </a:ext>
            </a:extLst>
          </p:cNvPr>
          <p:cNvSpPr>
            <a:spLocks noGrp="1"/>
          </p:cNvSpPr>
          <p:nvPr>
            <p:ph type="title"/>
          </p:nvPr>
        </p:nvSpPr>
        <p:spPr/>
        <p:txBody>
          <a:bodyPr/>
          <a:lstStyle/>
          <a:p>
            <a:r>
              <a:rPr lang="en-US" dirty="0"/>
              <a:t>File Types</a:t>
            </a:r>
          </a:p>
        </p:txBody>
      </p:sp>
      <p:sp>
        <p:nvSpPr>
          <p:cNvPr id="3" name="Content Placeholder 2">
            <a:extLst>
              <a:ext uri="{FF2B5EF4-FFF2-40B4-BE49-F238E27FC236}">
                <a16:creationId xmlns:a16="http://schemas.microsoft.com/office/drawing/2014/main" id="{05E2F260-2C1A-9F40-B904-5DEE73B32694}"/>
              </a:ext>
            </a:extLst>
          </p:cNvPr>
          <p:cNvSpPr>
            <a:spLocks noGrp="1"/>
          </p:cNvSpPr>
          <p:nvPr>
            <p:ph idx="1"/>
          </p:nvPr>
        </p:nvSpPr>
        <p:spPr>
          <a:xfrm>
            <a:off x="1141412" y="1776047"/>
            <a:ext cx="11050587" cy="4015154"/>
          </a:xfrm>
        </p:spPr>
        <p:txBody>
          <a:bodyPr>
            <a:normAutofit fontScale="92500" lnSpcReduction="10000"/>
          </a:bodyPr>
          <a:lstStyle/>
          <a:p>
            <a:r>
              <a:rPr lang="en-US" dirty="0" err="1"/>
              <a:t>fastqs</a:t>
            </a:r>
            <a:r>
              <a:rPr lang="en-US" dirty="0"/>
              <a:t> are often </a:t>
            </a:r>
            <a:r>
              <a:rPr lang="en-US" dirty="0" err="1"/>
              <a:t>delievered</a:t>
            </a:r>
            <a:r>
              <a:rPr lang="en-US" dirty="0"/>
              <a:t> as a compressed “</a:t>
            </a:r>
            <a:r>
              <a:rPr lang="en-US" dirty="0" err="1"/>
              <a:t>gzipped</a:t>
            </a:r>
            <a:r>
              <a:rPr lang="en-US" dirty="0"/>
              <a:t>” file.</a:t>
            </a:r>
          </a:p>
          <a:p>
            <a:r>
              <a:rPr lang="en-US" dirty="0"/>
              <a:t>Most </a:t>
            </a:r>
            <a:r>
              <a:rPr lang="en-US" dirty="0" err="1"/>
              <a:t>softwares</a:t>
            </a:r>
            <a:r>
              <a:rPr lang="en-US" dirty="0"/>
              <a:t> that work with FASTQs can work with </a:t>
            </a:r>
            <a:r>
              <a:rPr lang="en-US" dirty="0" err="1"/>
              <a:t>gzipped</a:t>
            </a:r>
            <a:r>
              <a:rPr lang="en-US" dirty="0"/>
              <a:t> files.</a:t>
            </a:r>
          </a:p>
          <a:p>
            <a:r>
              <a:rPr lang="en-US" dirty="0"/>
              <a:t>To unzip them to a plain text file (ASCII), this is the command:</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gunzip</a:t>
            </a:r>
            <a:r>
              <a:rPr lang="en-US" dirty="0">
                <a:solidFill>
                  <a:srgbClr val="00B0F0"/>
                </a:solidFill>
                <a:latin typeface="Consolas" panose="020B0609020204030204" pitchFamily="49" charset="0"/>
                <a:cs typeface="Consolas" panose="020B0609020204030204" pitchFamily="49" charset="0"/>
              </a:rPr>
              <a:t> file.R1.fq.gz   </a:t>
            </a:r>
            <a:r>
              <a:rPr lang="en-US" dirty="0">
                <a:solidFill>
                  <a:schemeClr val="tx2"/>
                </a:solidFill>
                <a:latin typeface="Consolas" panose="020B0609020204030204" pitchFamily="49" charset="0"/>
                <a:cs typeface="Consolas" panose="020B0609020204030204" pitchFamily="49" charset="0"/>
              </a:rPr>
              <a:t>#don’t </a:t>
            </a:r>
            <a:r>
              <a:rPr lang="en-US" dirty="0" err="1">
                <a:solidFill>
                  <a:schemeClr val="tx2"/>
                </a:solidFill>
                <a:latin typeface="Consolas" panose="020B0609020204030204" pitchFamily="49" charset="0"/>
                <a:cs typeface="Consolas" panose="020B0609020204030204" pitchFamily="49" charset="0"/>
              </a:rPr>
              <a:t>gunzip</a:t>
            </a:r>
            <a:r>
              <a:rPr lang="en-US" dirty="0">
                <a:solidFill>
                  <a:schemeClr val="tx2"/>
                </a:solidFill>
                <a:latin typeface="Consolas" panose="020B0609020204030204" pitchFamily="49" charset="0"/>
                <a:cs typeface="Consolas" panose="020B0609020204030204" pitchFamily="49" charset="0"/>
              </a:rPr>
              <a:t> files if storage is low</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gunzip</a:t>
            </a:r>
            <a:r>
              <a:rPr lang="en-US" dirty="0">
                <a:solidFill>
                  <a:srgbClr val="00B0F0"/>
                </a:solidFill>
                <a:latin typeface="Consolas" panose="020B0609020204030204" pitchFamily="49" charset="0"/>
                <a:cs typeface="Consolas" panose="020B0609020204030204" pitchFamily="49" charset="0"/>
              </a:rPr>
              <a:t> file.R2.fq.gz</a:t>
            </a:r>
          </a:p>
          <a:p>
            <a:r>
              <a:rPr lang="en-US" dirty="0"/>
              <a:t>To rezip them (to save space):</a:t>
            </a:r>
          </a:p>
          <a:p>
            <a:pPr marL="457200" lvl="1" indent="0">
              <a:buNone/>
            </a:pPr>
            <a:r>
              <a:rPr lang="en-US" dirty="0" err="1">
                <a:solidFill>
                  <a:srgbClr val="00B0F0"/>
                </a:solidFill>
                <a:latin typeface="Consolas" panose="020B0609020204030204" pitchFamily="49" charset="0"/>
                <a:cs typeface="Consolas" panose="020B0609020204030204" pitchFamily="49" charset="0"/>
              </a:rPr>
              <a:t>gzip</a:t>
            </a:r>
            <a:r>
              <a:rPr lang="en-US" dirty="0">
                <a:solidFill>
                  <a:srgbClr val="00B0F0"/>
                </a:solidFill>
                <a:latin typeface="Consolas" panose="020B0609020204030204" pitchFamily="49" charset="0"/>
                <a:cs typeface="Consolas" panose="020B0609020204030204" pitchFamily="49" charset="0"/>
              </a:rPr>
              <a:t> file.R1.fq</a:t>
            </a:r>
          </a:p>
          <a:p>
            <a:pPr marL="457200" lvl="1" indent="0">
              <a:buNone/>
            </a:pPr>
            <a:r>
              <a:rPr lang="en-US" dirty="0" err="1">
                <a:solidFill>
                  <a:srgbClr val="00B0F0"/>
                </a:solidFill>
                <a:latin typeface="Consolas" panose="020B0609020204030204" pitchFamily="49" charset="0"/>
                <a:cs typeface="Consolas" panose="020B0609020204030204" pitchFamily="49" charset="0"/>
              </a:rPr>
              <a:t>gzip</a:t>
            </a:r>
            <a:r>
              <a:rPr lang="en-US" dirty="0">
                <a:solidFill>
                  <a:srgbClr val="00B0F0"/>
                </a:solidFill>
                <a:latin typeface="Consolas" panose="020B0609020204030204" pitchFamily="49" charset="0"/>
                <a:cs typeface="Consolas" panose="020B0609020204030204" pitchFamily="49" charset="0"/>
              </a:rPr>
              <a:t> file.R2.fq</a:t>
            </a:r>
          </a:p>
        </p:txBody>
      </p:sp>
    </p:spTree>
    <p:extLst>
      <p:ext uri="{BB962C8B-B14F-4D97-AF65-F5344CB8AC3E}">
        <p14:creationId xmlns:p14="http://schemas.microsoft.com/office/powerpoint/2010/main" val="1876840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E34A2-0041-4B47-83B8-EBD46D5C7418}"/>
              </a:ext>
            </a:extLst>
          </p:cNvPr>
          <p:cNvSpPr>
            <a:spLocks noGrp="1"/>
          </p:cNvSpPr>
          <p:nvPr>
            <p:ph type="title"/>
          </p:nvPr>
        </p:nvSpPr>
        <p:spPr/>
        <p:txBody>
          <a:bodyPr/>
          <a:lstStyle/>
          <a:p>
            <a:r>
              <a:rPr lang="en-US" dirty="0"/>
              <a:t>File Types </a:t>
            </a:r>
          </a:p>
        </p:txBody>
      </p:sp>
      <p:sp>
        <p:nvSpPr>
          <p:cNvPr id="3" name="Content Placeholder 2">
            <a:extLst>
              <a:ext uri="{FF2B5EF4-FFF2-40B4-BE49-F238E27FC236}">
                <a16:creationId xmlns:a16="http://schemas.microsoft.com/office/drawing/2014/main" id="{601F4117-C233-AC49-9498-A56B7AA18EC4}"/>
              </a:ext>
            </a:extLst>
          </p:cNvPr>
          <p:cNvSpPr>
            <a:spLocks noGrp="1"/>
          </p:cNvSpPr>
          <p:nvPr>
            <p:ph idx="1"/>
          </p:nvPr>
        </p:nvSpPr>
        <p:spPr/>
        <p:txBody>
          <a:bodyPr>
            <a:normAutofit/>
          </a:bodyPr>
          <a:lstStyle/>
          <a:p>
            <a:r>
              <a:rPr lang="en-US" dirty="0"/>
              <a:t>Linux does not care about filename suffixes</a:t>
            </a:r>
          </a:p>
          <a:p>
            <a:r>
              <a:rPr lang="en-US" dirty="0"/>
              <a:t>a compressed file can live with the name file.R1.fq OR file.R1.fq.gz  OR  file.R1.anything</a:t>
            </a:r>
          </a:p>
          <a:p>
            <a:r>
              <a:rPr lang="en-US" dirty="0"/>
              <a:t>To find the file type, use the file command. Examples:</a:t>
            </a:r>
          </a:p>
          <a:p>
            <a:pPr marL="457200" lvl="1" indent="0">
              <a:buNone/>
            </a:pPr>
            <a:r>
              <a:rPr lang="en-US" dirty="0">
                <a:solidFill>
                  <a:srgbClr val="00B0F0"/>
                </a:solidFill>
                <a:latin typeface="Consolas" panose="020B0609020204030204" pitchFamily="49" charset="0"/>
                <a:cs typeface="Consolas" panose="020B0609020204030204" pitchFamily="49" charset="0"/>
              </a:rPr>
              <a:t>file </a:t>
            </a:r>
            <a:r>
              <a:rPr lang="en-US" dirty="0" err="1">
                <a:solidFill>
                  <a:srgbClr val="00B0F0"/>
                </a:solidFill>
                <a:latin typeface="Consolas" panose="020B0609020204030204" pitchFamily="49" charset="0"/>
                <a:cs typeface="Consolas" panose="020B0609020204030204" pitchFamily="49" charset="0"/>
              </a:rPr>
              <a:t>myfilenamehere.fq.gz</a:t>
            </a:r>
            <a:endParaRPr lang="en-US" dirty="0">
              <a:solidFill>
                <a:srgbClr val="00B0F0"/>
              </a:solidFill>
              <a:latin typeface="Consolas" panose="020B0609020204030204" pitchFamily="49" charset="0"/>
              <a:cs typeface="Consolas" panose="020B0609020204030204" pitchFamily="49" charset="0"/>
            </a:endParaRPr>
          </a:p>
          <a:p>
            <a:pPr marL="457200" lvl="1" indent="0">
              <a:buNone/>
            </a:pPr>
            <a:r>
              <a:rPr lang="en-US" dirty="0">
                <a:solidFill>
                  <a:srgbClr val="00B0F0"/>
                </a:solidFill>
                <a:latin typeface="Consolas" panose="020B0609020204030204" pitchFamily="49" charset="0"/>
                <a:cs typeface="Consolas" panose="020B0609020204030204" pitchFamily="49" charset="0"/>
              </a:rPr>
              <a:t>file </a:t>
            </a:r>
            <a:r>
              <a:rPr lang="en-US" dirty="0" err="1">
                <a:solidFill>
                  <a:srgbClr val="00B0F0"/>
                </a:solidFill>
                <a:latin typeface="Consolas" panose="020B0609020204030204" pitchFamily="49" charset="0"/>
                <a:cs typeface="Consolas" panose="020B0609020204030204" pitchFamily="49" charset="0"/>
              </a:rPr>
              <a:t>what.am.i</a:t>
            </a:r>
            <a:r>
              <a:rPr lang="en-US" dirty="0">
                <a:solidFill>
                  <a:srgbClr val="00B0F0"/>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46174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6812-1C50-1C4E-8DEB-E3A3945F01BA}"/>
              </a:ext>
            </a:extLst>
          </p:cNvPr>
          <p:cNvSpPr>
            <a:spLocks noGrp="1"/>
          </p:cNvSpPr>
          <p:nvPr>
            <p:ph type="title"/>
          </p:nvPr>
        </p:nvSpPr>
        <p:spPr/>
        <p:txBody>
          <a:bodyPr/>
          <a:lstStyle/>
          <a:p>
            <a:r>
              <a:rPr lang="en-US" dirty="0"/>
              <a:t>About Me</a:t>
            </a:r>
          </a:p>
        </p:txBody>
      </p:sp>
      <p:sp>
        <p:nvSpPr>
          <p:cNvPr id="7" name="Content Placeholder 6">
            <a:extLst>
              <a:ext uri="{FF2B5EF4-FFF2-40B4-BE49-F238E27FC236}">
                <a16:creationId xmlns:a16="http://schemas.microsoft.com/office/drawing/2014/main" id="{7F397081-4496-DD4C-9112-2787D513C47A}"/>
              </a:ext>
            </a:extLst>
          </p:cNvPr>
          <p:cNvSpPr>
            <a:spLocks noGrp="1"/>
          </p:cNvSpPr>
          <p:nvPr>
            <p:ph idx="1"/>
          </p:nvPr>
        </p:nvSpPr>
        <p:spPr/>
        <p:txBody>
          <a:bodyPr>
            <a:normAutofit/>
          </a:bodyPr>
          <a:lstStyle/>
          <a:p>
            <a:r>
              <a:rPr lang="en-US" dirty="0"/>
              <a:t>Bioinformatics specialist at the Sackler Institute for Comparative Genomics (SIGC) at the AMNH</a:t>
            </a:r>
          </a:p>
          <a:p>
            <a:r>
              <a:rPr lang="en-US" dirty="0"/>
              <a:t>Previously at Stony Brook University, Mount Sinai School of Medicine</a:t>
            </a:r>
          </a:p>
          <a:p>
            <a:r>
              <a:rPr lang="en-US" dirty="0"/>
              <a:t>Genomics of humans, gibbons, dogs (ancient and modern), stickleback fish, and various plants</a:t>
            </a:r>
          </a:p>
          <a:p>
            <a:r>
              <a:rPr lang="en-US" dirty="0"/>
              <a:t>Lemur microbiomes</a:t>
            </a:r>
          </a:p>
          <a:p>
            <a:r>
              <a:rPr lang="en-US" dirty="0"/>
              <a:t>Estimating error rates of NGS variant identification</a:t>
            </a:r>
          </a:p>
        </p:txBody>
      </p:sp>
    </p:spTree>
    <p:extLst>
      <p:ext uri="{BB962C8B-B14F-4D97-AF65-F5344CB8AC3E}">
        <p14:creationId xmlns:p14="http://schemas.microsoft.com/office/powerpoint/2010/main" val="2147349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6ABC4-3B85-954D-AF52-D762475FD274}"/>
              </a:ext>
            </a:extLst>
          </p:cNvPr>
          <p:cNvSpPr>
            <a:spLocks noGrp="1"/>
          </p:cNvSpPr>
          <p:nvPr>
            <p:ph type="title"/>
          </p:nvPr>
        </p:nvSpPr>
        <p:spPr/>
        <p:txBody>
          <a:bodyPr/>
          <a:lstStyle/>
          <a:p>
            <a:r>
              <a:rPr lang="en-US" dirty="0"/>
              <a:t>look at the FASTQ file</a:t>
            </a:r>
          </a:p>
        </p:txBody>
      </p:sp>
      <p:sp>
        <p:nvSpPr>
          <p:cNvPr id="3" name="Content Placeholder 2">
            <a:extLst>
              <a:ext uri="{FF2B5EF4-FFF2-40B4-BE49-F238E27FC236}">
                <a16:creationId xmlns:a16="http://schemas.microsoft.com/office/drawing/2014/main" id="{FD4FB750-CAAA-D945-BD3A-96E20051FF73}"/>
              </a:ext>
            </a:extLst>
          </p:cNvPr>
          <p:cNvSpPr>
            <a:spLocks noGrp="1"/>
          </p:cNvSpPr>
          <p:nvPr>
            <p:ph idx="1"/>
          </p:nvPr>
        </p:nvSpPr>
        <p:spPr/>
        <p:txBody>
          <a:bodyPr/>
          <a:lstStyle/>
          <a:p>
            <a:r>
              <a:rPr lang="en-US" dirty="0"/>
              <a:t>Less can be used to look at a file’s contents.</a:t>
            </a:r>
          </a:p>
          <a:p>
            <a:r>
              <a:rPr lang="en-US" dirty="0"/>
              <a:t>It can read many compressed files (but not all)</a:t>
            </a:r>
          </a:p>
          <a:p>
            <a:pPr marL="457200" lvl="1" indent="0">
              <a:buNone/>
            </a:pPr>
            <a:r>
              <a:rPr lang="en-US" dirty="0">
                <a:solidFill>
                  <a:srgbClr val="00B0F0"/>
                </a:solidFill>
                <a:latin typeface="Consolas" panose="020B0609020204030204" pitchFamily="49" charset="0"/>
                <a:cs typeface="Consolas" panose="020B0609020204030204" pitchFamily="49" charset="0"/>
              </a:rPr>
              <a:t>less ﻿Picon-19C-AC05_R1_001.fastq.gz</a:t>
            </a:r>
          </a:p>
        </p:txBody>
      </p:sp>
    </p:spTree>
    <p:extLst>
      <p:ext uri="{BB962C8B-B14F-4D97-AF65-F5344CB8AC3E}">
        <p14:creationId xmlns:p14="http://schemas.microsoft.com/office/powerpoint/2010/main" val="146273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C4C1-D303-314F-B1DC-57C31433A4FA}"/>
              </a:ext>
            </a:extLst>
          </p:cNvPr>
          <p:cNvSpPr>
            <a:spLocks noGrp="1"/>
          </p:cNvSpPr>
          <p:nvPr>
            <p:ph type="title"/>
          </p:nvPr>
        </p:nvSpPr>
        <p:spPr/>
        <p:txBody>
          <a:bodyPr/>
          <a:lstStyle/>
          <a:p>
            <a:r>
              <a:rPr lang="en-US" dirty="0"/>
              <a:t>How many reads do you have?</a:t>
            </a:r>
          </a:p>
        </p:txBody>
      </p:sp>
      <p:sp>
        <p:nvSpPr>
          <p:cNvPr id="3" name="Content Placeholder 2">
            <a:extLst>
              <a:ext uri="{FF2B5EF4-FFF2-40B4-BE49-F238E27FC236}">
                <a16:creationId xmlns:a16="http://schemas.microsoft.com/office/drawing/2014/main" id="{1B967E89-7CEC-304D-9353-9773BB20B9D7}"/>
              </a:ext>
            </a:extLst>
          </p:cNvPr>
          <p:cNvSpPr>
            <a:spLocks noGrp="1"/>
          </p:cNvSpPr>
          <p:nvPr>
            <p:ph idx="1"/>
          </p:nvPr>
        </p:nvSpPr>
        <p:spPr/>
        <p:txBody>
          <a:bodyPr/>
          <a:lstStyle/>
          <a:p>
            <a:r>
              <a:rPr lang="en-US" sz="2400" dirty="0"/>
              <a:t>Use this command to count number of reads:</a:t>
            </a:r>
          </a:p>
          <a:p>
            <a:pPr marL="457200" lvl="1" indent="0">
              <a:buNone/>
            </a:pPr>
            <a:r>
              <a:rPr lang="en-US" dirty="0">
                <a:solidFill>
                  <a:srgbClr val="00B0F0"/>
                </a:solidFill>
                <a:latin typeface="Consolas" panose="020B0609020204030204" pitchFamily="49" charset="0"/>
                <a:cs typeface="Consolas" panose="020B0609020204030204" pitchFamily="49" charset="0"/>
              </a:rPr>
              <a:t>echo $(</a:t>
            </a:r>
            <a:r>
              <a:rPr lang="en-US" dirty="0" err="1">
                <a:solidFill>
                  <a:srgbClr val="00B0F0"/>
                </a:solidFill>
                <a:latin typeface="Consolas" panose="020B0609020204030204" pitchFamily="49" charset="0"/>
                <a:cs typeface="Consolas" panose="020B0609020204030204" pitchFamily="49" charset="0"/>
              </a:rPr>
              <a:t>zcat</a:t>
            </a:r>
            <a:r>
              <a:rPr lang="en-US" dirty="0">
                <a:solidFill>
                  <a:srgbClr val="00B0F0"/>
                </a:solidFill>
                <a:latin typeface="Consolas" panose="020B0609020204030204" pitchFamily="49" charset="0"/>
                <a:cs typeface="Consolas" panose="020B0609020204030204" pitchFamily="49" charset="0"/>
              </a:rPr>
              <a:t> file.R1.fastq.gz|wc -l)/4|bc</a:t>
            </a:r>
          </a:p>
          <a:p>
            <a:pPr marL="457200" lvl="1" indent="0">
              <a:buNone/>
            </a:pPr>
            <a:r>
              <a:rPr lang="en-US" dirty="0">
                <a:solidFill>
                  <a:srgbClr val="00B0F0"/>
                </a:solidFill>
                <a:latin typeface="Consolas" panose="020B0609020204030204" pitchFamily="49" charset="0"/>
                <a:cs typeface="Consolas" panose="020B0609020204030204" pitchFamily="49" charset="0"/>
              </a:rPr>
              <a:t>echo $(</a:t>
            </a:r>
            <a:r>
              <a:rPr lang="en-US" dirty="0" err="1">
                <a:solidFill>
                  <a:srgbClr val="00B0F0"/>
                </a:solidFill>
                <a:latin typeface="Consolas" panose="020B0609020204030204" pitchFamily="49" charset="0"/>
                <a:cs typeface="Consolas" panose="020B0609020204030204" pitchFamily="49" charset="0"/>
              </a:rPr>
              <a:t>zcat</a:t>
            </a:r>
            <a:r>
              <a:rPr lang="en-US" dirty="0">
                <a:solidFill>
                  <a:srgbClr val="00B0F0"/>
                </a:solidFill>
                <a:latin typeface="Consolas" panose="020B0609020204030204" pitchFamily="49" charset="0"/>
                <a:cs typeface="Consolas" panose="020B0609020204030204" pitchFamily="49" charset="0"/>
              </a:rPr>
              <a:t> file.R2.fastq.gz|wc -l)/4|bc</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236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AFDB-F56D-3A4C-BC97-D28F9AC5AA29}"/>
              </a:ext>
            </a:extLst>
          </p:cNvPr>
          <p:cNvSpPr>
            <a:spLocks noGrp="1"/>
          </p:cNvSpPr>
          <p:nvPr>
            <p:ph type="title"/>
          </p:nvPr>
        </p:nvSpPr>
        <p:spPr/>
        <p:txBody>
          <a:bodyPr/>
          <a:lstStyle/>
          <a:p>
            <a:r>
              <a:rPr lang="en-US" dirty="0"/>
              <a:t>Sequencing Quality Control</a:t>
            </a:r>
          </a:p>
        </p:txBody>
      </p:sp>
      <p:sp>
        <p:nvSpPr>
          <p:cNvPr id="3" name="Content Placeholder 2">
            <a:extLst>
              <a:ext uri="{FF2B5EF4-FFF2-40B4-BE49-F238E27FC236}">
                <a16:creationId xmlns:a16="http://schemas.microsoft.com/office/drawing/2014/main" id="{F146D83B-D547-0147-AC31-AC65270C9B47}"/>
              </a:ext>
            </a:extLst>
          </p:cNvPr>
          <p:cNvSpPr>
            <a:spLocks noGrp="1"/>
          </p:cNvSpPr>
          <p:nvPr>
            <p:ph idx="1"/>
          </p:nvPr>
        </p:nvSpPr>
        <p:spPr/>
        <p:txBody>
          <a:bodyPr/>
          <a:lstStyle/>
          <a:p>
            <a:r>
              <a:rPr lang="en-US" dirty="0"/>
              <a:t>Quality control (QC) is the process of improving data by removing identifiable errors from it. </a:t>
            </a:r>
          </a:p>
          <a:p>
            <a:r>
              <a:rPr lang="en-US" dirty="0"/>
              <a:t>It is typically the first step performed after data acquisition.</a:t>
            </a:r>
          </a:p>
          <a:p>
            <a:r>
              <a:rPr lang="en-US" dirty="0"/>
              <a:t>It is common to expect too much from quality control. Remember that QC cannot turn bad data into useful data and we can never salvage what appears to be a total loss.</a:t>
            </a:r>
          </a:p>
        </p:txBody>
      </p:sp>
    </p:spTree>
    <p:extLst>
      <p:ext uri="{BB962C8B-B14F-4D97-AF65-F5344CB8AC3E}">
        <p14:creationId xmlns:p14="http://schemas.microsoft.com/office/powerpoint/2010/main" val="230511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F37E-B812-3244-9C9A-C3486C4B0838}"/>
              </a:ext>
            </a:extLst>
          </p:cNvPr>
          <p:cNvSpPr>
            <a:spLocks noGrp="1"/>
          </p:cNvSpPr>
          <p:nvPr>
            <p:ph type="title"/>
          </p:nvPr>
        </p:nvSpPr>
        <p:spPr/>
        <p:txBody>
          <a:bodyPr/>
          <a:lstStyle/>
          <a:p>
            <a:r>
              <a:rPr lang="en-US" dirty="0"/>
              <a:t>Is QC Important?</a:t>
            </a:r>
          </a:p>
        </p:txBody>
      </p:sp>
      <p:sp>
        <p:nvSpPr>
          <p:cNvPr id="3" name="Content Placeholder 2">
            <a:extLst>
              <a:ext uri="{FF2B5EF4-FFF2-40B4-BE49-F238E27FC236}">
                <a16:creationId xmlns:a16="http://schemas.microsoft.com/office/drawing/2014/main" id="{E2FC64E1-D57F-A94E-AAC0-020E628CC5F9}"/>
              </a:ext>
            </a:extLst>
          </p:cNvPr>
          <p:cNvSpPr>
            <a:spLocks noGrp="1"/>
          </p:cNvSpPr>
          <p:nvPr>
            <p:ph idx="1"/>
          </p:nvPr>
        </p:nvSpPr>
        <p:spPr/>
        <p:txBody>
          <a:bodyPr>
            <a:normAutofit/>
          </a:bodyPr>
          <a:lstStyle/>
          <a:p>
            <a:r>
              <a:rPr lang="en-US" dirty="0"/>
              <a:t>The more unknowns about the genome under study, the more critical it is to correct any errors.</a:t>
            </a:r>
          </a:p>
          <a:p>
            <a:r>
              <a:rPr lang="en-US" dirty="0"/>
              <a:t>When aligning against well-studied and known genomes, we can recognize and identify errors by their alignments. When assembling a </a:t>
            </a:r>
            <a:r>
              <a:rPr lang="en-US" i="1" dirty="0"/>
              <a:t>de novo</a:t>
            </a:r>
            <a:r>
              <a:rPr lang="en-US" dirty="0"/>
              <a:t> genome, mistakes can derail the process; hence, it is more important to apply a higher stringency for filtering.</a:t>
            </a:r>
          </a:p>
        </p:txBody>
      </p:sp>
    </p:spTree>
    <p:extLst>
      <p:ext uri="{BB962C8B-B14F-4D97-AF65-F5344CB8AC3E}">
        <p14:creationId xmlns:p14="http://schemas.microsoft.com/office/powerpoint/2010/main" val="217093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1322-0AB7-384F-A64A-FE63620F52D1}"/>
              </a:ext>
            </a:extLst>
          </p:cNvPr>
          <p:cNvSpPr>
            <a:spLocks noGrp="1"/>
          </p:cNvSpPr>
          <p:nvPr>
            <p:ph type="title"/>
          </p:nvPr>
        </p:nvSpPr>
        <p:spPr/>
        <p:txBody>
          <a:bodyPr/>
          <a:lstStyle/>
          <a:p>
            <a:r>
              <a:rPr lang="en-US" dirty="0"/>
              <a:t>QC typically follows this process:</a:t>
            </a:r>
          </a:p>
        </p:txBody>
      </p:sp>
      <p:sp>
        <p:nvSpPr>
          <p:cNvPr id="3" name="Content Placeholder 2">
            <a:extLst>
              <a:ext uri="{FF2B5EF4-FFF2-40B4-BE49-F238E27FC236}">
                <a16:creationId xmlns:a16="http://schemas.microsoft.com/office/drawing/2014/main" id="{FBCCD6F4-3EF6-2449-B5F7-4C6889A0BEC7}"/>
              </a:ext>
            </a:extLst>
          </p:cNvPr>
          <p:cNvSpPr>
            <a:spLocks noGrp="1"/>
          </p:cNvSpPr>
          <p:nvPr>
            <p:ph idx="1"/>
          </p:nvPr>
        </p:nvSpPr>
        <p:spPr>
          <a:xfrm>
            <a:off x="1141412" y="2666999"/>
            <a:ext cx="10184955" cy="3124201"/>
          </a:xfrm>
        </p:spPr>
        <p:txBody>
          <a:bodyPr>
            <a:normAutofit/>
          </a:bodyPr>
          <a:lstStyle/>
          <a:p>
            <a:pPr marL="514350" indent="-514350">
              <a:buFont typeface="+mj-lt"/>
              <a:buAutoNum type="arabicPeriod"/>
            </a:pPr>
            <a:r>
              <a:rPr lang="en-US" dirty="0"/>
              <a:t>Evaluate (visualize) data quality.</a:t>
            </a:r>
          </a:p>
          <a:p>
            <a:pPr marL="514350" indent="-514350">
              <a:buFont typeface="+mj-lt"/>
              <a:buAutoNum type="arabicPeriod"/>
            </a:pPr>
            <a:r>
              <a:rPr lang="en-US" dirty="0"/>
              <a:t>Stop and move to the next analysis step if the quality appears to be satisfactory.</a:t>
            </a:r>
          </a:p>
          <a:p>
            <a:pPr marL="514350" indent="-514350">
              <a:buFont typeface="+mj-lt"/>
              <a:buAutoNum type="arabicPeriod"/>
            </a:pPr>
            <a:r>
              <a:rPr lang="en-US" dirty="0"/>
              <a:t>If not, execute one or more data altering steps then go to step 1.</a:t>
            </a:r>
          </a:p>
        </p:txBody>
      </p:sp>
    </p:spTree>
    <p:extLst>
      <p:ext uri="{BB962C8B-B14F-4D97-AF65-F5344CB8AC3E}">
        <p14:creationId xmlns:p14="http://schemas.microsoft.com/office/powerpoint/2010/main" val="298379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921D-E377-8646-82AB-FBA24EB35FFC}"/>
              </a:ext>
            </a:extLst>
          </p:cNvPr>
          <p:cNvSpPr>
            <a:spLocks noGrp="1"/>
          </p:cNvSpPr>
          <p:nvPr>
            <p:ph type="title"/>
          </p:nvPr>
        </p:nvSpPr>
        <p:spPr/>
        <p:txBody>
          <a:bodyPr/>
          <a:lstStyle/>
          <a:p>
            <a:r>
              <a:rPr lang="en-US" dirty="0" err="1"/>
              <a:t>Evalulate</a:t>
            </a:r>
            <a:r>
              <a:rPr lang="en-US" dirty="0"/>
              <a:t> Data Quality</a:t>
            </a:r>
          </a:p>
        </p:txBody>
      </p:sp>
      <p:sp>
        <p:nvSpPr>
          <p:cNvPr id="3" name="Content Placeholder 2">
            <a:extLst>
              <a:ext uri="{FF2B5EF4-FFF2-40B4-BE49-F238E27FC236}">
                <a16:creationId xmlns:a16="http://schemas.microsoft.com/office/drawing/2014/main" id="{70C4482B-0357-D146-9A50-B57DE7414DD7}"/>
              </a:ext>
            </a:extLst>
          </p:cNvPr>
          <p:cNvSpPr>
            <a:spLocks noGrp="1"/>
          </p:cNvSpPr>
          <p:nvPr>
            <p:ph idx="1"/>
          </p:nvPr>
        </p:nvSpPr>
        <p:spPr>
          <a:xfrm>
            <a:off x="1141412" y="2666999"/>
            <a:ext cx="10757979" cy="3124201"/>
          </a:xfrm>
        </p:spPr>
        <p:txBody>
          <a:bodyPr>
            <a:normAutofit fontScale="92500" lnSpcReduction="20000"/>
          </a:bodyPr>
          <a:lstStyle/>
          <a:p>
            <a:r>
              <a:rPr lang="en-US" dirty="0"/>
              <a:t>Use </a:t>
            </a:r>
            <a:r>
              <a:rPr lang="en-US" dirty="0" err="1"/>
              <a:t>fastqc</a:t>
            </a:r>
            <a:r>
              <a:rPr lang="en-US" dirty="0"/>
              <a:t> to visualize data quality</a:t>
            </a:r>
            <a:endParaRPr lang="en-US" dirty="0">
              <a:solidFill>
                <a:srgbClr val="00B0F0"/>
              </a:solidFill>
              <a:latin typeface="Consolas" panose="020B0609020204030204" pitchFamily="49" charset="0"/>
              <a:cs typeface="Consolas" panose="020B0609020204030204" pitchFamily="49" charset="0"/>
            </a:endParaRPr>
          </a:p>
          <a:p>
            <a:pPr marL="457200" lvl="1" indent="0">
              <a:buNone/>
            </a:pPr>
            <a:r>
              <a:rPr lang="en-US" dirty="0" err="1">
                <a:solidFill>
                  <a:srgbClr val="00B0F0"/>
                </a:solidFill>
                <a:latin typeface="Consolas" panose="020B0609020204030204" pitchFamily="49" charset="0"/>
                <a:cs typeface="Consolas" panose="020B0609020204030204" pitchFamily="49" charset="0"/>
              </a:rPr>
              <a:t>fastqc</a:t>
            </a:r>
            <a:r>
              <a:rPr lang="en-US" dirty="0">
                <a:solidFill>
                  <a:srgbClr val="00B0F0"/>
                </a:solidFill>
                <a:latin typeface="Consolas" panose="020B0609020204030204" pitchFamily="49" charset="0"/>
                <a:cs typeface="Consolas" panose="020B0609020204030204" pitchFamily="49" charset="0"/>
              </a:rPr>
              <a:t> file_R1.fastq.gz file_R2.fastq.gz</a:t>
            </a:r>
          </a:p>
          <a:p>
            <a:pPr marL="457200" lvl="1" indent="0">
              <a:buNone/>
            </a:pPr>
            <a:r>
              <a:rPr lang="en-US" dirty="0">
                <a:solidFill>
                  <a:srgbClr val="00B0F0"/>
                </a:solidFill>
                <a:latin typeface="Consolas" panose="020B0609020204030204" pitchFamily="49" charset="0"/>
                <a:cs typeface="Consolas" panose="020B0609020204030204" pitchFamily="49" charset="0"/>
              </a:rPr>
              <a:t>ls –</a:t>
            </a:r>
            <a:r>
              <a:rPr lang="en-US" dirty="0" err="1">
                <a:solidFill>
                  <a:srgbClr val="00B0F0"/>
                </a:solidFill>
                <a:latin typeface="Consolas" panose="020B0609020204030204" pitchFamily="49" charset="0"/>
                <a:cs typeface="Consolas" panose="020B0609020204030204" pitchFamily="49" charset="0"/>
              </a:rPr>
              <a:t>ltrh</a:t>
            </a:r>
            <a:r>
              <a:rPr lang="en-US" dirty="0">
                <a:solidFill>
                  <a:srgbClr val="00B0F0"/>
                </a:solidFill>
                <a:latin typeface="Consolas" panose="020B0609020204030204" pitchFamily="49" charset="0"/>
                <a:cs typeface="Consolas" panose="020B0609020204030204" pitchFamily="49" charset="0"/>
              </a:rPr>
              <a:t>      </a:t>
            </a:r>
            <a:r>
              <a:rPr lang="en-US" dirty="0"/>
              <a:t>#notice the html files generated</a:t>
            </a:r>
          </a:p>
          <a:p>
            <a:r>
              <a:rPr lang="en-US" dirty="0"/>
              <a:t>t sorts by time</a:t>
            </a:r>
          </a:p>
          <a:p>
            <a:r>
              <a:rPr lang="en-US" dirty="0"/>
              <a:t>r puts the newest files at the bottom</a:t>
            </a:r>
          </a:p>
          <a:p>
            <a:pPr marL="457200" lvl="1" indent="0">
              <a:buNone/>
            </a:pPr>
            <a:r>
              <a:rPr lang="en-US" dirty="0" err="1">
                <a:solidFill>
                  <a:srgbClr val="00B0F0"/>
                </a:solidFill>
                <a:latin typeface="Consolas" panose="020B0609020204030204" pitchFamily="49" charset="0"/>
                <a:cs typeface="Consolas" panose="020B0609020204030204" pitchFamily="49" charset="0"/>
              </a:rPr>
              <a:t>firefox</a:t>
            </a:r>
            <a:r>
              <a:rPr lang="en-US" dirty="0">
                <a:solidFill>
                  <a:schemeClr val="tx1"/>
                </a:solidFill>
                <a:latin typeface="Consolas" panose="020B0609020204030204" pitchFamily="49" charset="0"/>
                <a:cs typeface="Consolas" panose="020B0609020204030204" pitchFamily="49" charset="0"/>
              </a:rPr>
              <a:t> </a:t>
            </a:r>
            <a:r>
              <a:rPr lang="en-US" dirty="0">
                <a:solidFill>
                  <a:srgbClr val="00B0F0"/>
                </a:solidFill>
                <a:latin typeface="Consolas" panose="020B0609020204030204" pitchFamily="49" charset="0"/>
                <a:cs typeface="Consolas" panose="020B0609020204030204" pitchFamily="49" charset="0"/>
              </a:rPr>
              <a:t>file_R1.fastqc.html  </a:t>
            </a:r>
            <a:r>
              <a:rPr lang="en-US" sz="2600" dirty="0"/>
              <a:t>#notice the modified suffix </a:t>
            </a:r>
          </a:p>
          <a:p>
            <a:pPr marL="457200" lvl="1" indent="0">
              <a:buNone/>
            </a:pPr>
            <a:r>
              <a:rPr lang="en-US" dirty="0" err="1">
                <a:solidFill>
                  <a:srgbClr val="00B0F0"/>
                </a:solidFill>
                <a:latin typeface="Consolas" panose="020B0609020204030204" pitchFamily="49" charset="0"/>
                <a:cs typeface="Consolas" panose="020B0609020204030204" pitchFamily="49" charset="0"/>
              </a:rPr>
              <a:t>firefox</a:t>
            </a:r>
            <a:r>
              <a:rPr lang="en-US" dirty="0">
                <a:solidFill>
                  <a:srgbClr val="00B0F0"/>
                </a:solidFill>
                <a:latin typeface="Consolas" panose="020B0609020204030204" pitchFamily="49" charset="0"/>
                <a:cs typeface="Consolas" panose="020B0609020204030204" pitchFamily="49" charset="0"/>
              </a:rPr>
              <a:t> file_R2.fastqc.html</a:t>
            </a:r>
          </a:p>
        </p:txBody>
      </p:sp>
    </p:spTree>
    <p:extLst>
      <p:ext uri="{BB962C8B-B14F-4D97-AF65-F5344CB8AC3E}">
        <p14:creationId xmlns:p14="http://schemas.microsoft.com/office/powerpoint/2010/main" val="207216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D220-624A-C54A-9A35-496391025A01}"/>
              </a:ext>
            </a:extLst>
          </p:cNvPr>
          <p:cNvSpPr>
            <a:spLocks noGrp="1"/>
          </p:cNvSpPr>
          <p:nvPr>
            <p:ph type="title"/>
          </p:nvPr>
        </p:nvSpPr>
        <p:spPr/>
        <p:txBody>
          <a:bodyPr/>
          <a:lstStyle/>
          <a:p>
            <a:r>
              <a:rPr lang="en-US" dirty="0"/>
              <a:t>Should I be worried about the “stoplight” symbols?</a:t>
            </a:r>
          </a:p>
        </p:txBody>
      </p:sp>
      <p:pic>
        <p:nvPicPr>
          <p:cNvPr id="5" name="Content Placeholder 4" descr="A screenshot of a cell phone&#10;&#10;Description automatically generated">
            <a:extLst>
              <a:ext uri="{FF2B5EF4-FFF2-40B4-BE49-F238E27FC236}">
                <a16:creationId xmlns:a16="http://schemas.microsoft.com/office/drawing/2014/main" id="{796313FA-68AB-9545-A6E5-B2D82CF21036}"/>
              </a:ext>
            </a:extLst>
          </p:cNvPr>
          <p:cNvPicPr>
            <a:picLocks noGrp="1" noChangeAspect="1"/>
          </p:cNvPicPr>
          <p:nvPr>
            <p:ph idx="1"/>
          </p:nvPr>
        </p:nvPicPr>
        <p:blipFill rotWithShape="1">
          <a:blip r:embed="rId2"/>
          <a:srcRect l="24329" r="24961"/>
          <a:stretch/>
        </p:blipFill>
        <p:spPr>
          <a:xfrm>
            <a:off x="9402792" y="2501660"/>
            <a:ext cx="2053087" cy="3124200"/>
          </a:xfrm>
        </p:spPr>
      </p:pic>
      <p:sp>
        <p:nvSpPr>
          <p:cNvPr id="7" name="Content Placeholder 2">
            <a:extLst>
              <a:ext uri="{FF2B5EF4-FFF2-40B4-BE49-F238E27FC236}">
                <a16:creationId xmlns:a16="http://schemas.microsoft.com/office/drawing/2014/main" id="{ADB24D30-8BFF-8D47-88D1-5940BF475A48}"/>
              </a:ext>
            </a:extLst>
          </p:cNvPr>
          <p:cNvSpPr txBox="1">
            <a:spLocks/>
          </p:cNvSpPr>
          <p:nvPr/>
        </p:nvSpPr>
        <p:spPr>
          <a:xfrm>
            <a:off x="1141413" y="1880558"/>
            <a:ext cx="8261379" cy="497744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724"/>
              </a:spcAft>
              <a:buClr>
                <a:schemeClr val="tx1"/>
              </a:buClr>
              <a:buSzPct val="100000"/>
              <a:buFont typeface="Arial"/>
              <a:buChar char="•"/>
              <a:defRPr sz="26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80"/>
              </a:spcAft>
              <a:buClr>
                <a:schemeClr val="tx1"/>
              </a:buClr>
              <a:buSzPct val="100000"/>
              <a:buFont typeface="Arial"/>
              <a:buChar char="•"/>
              <a:defRPr sz="24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80"/>
              </a:spcAft>
              <a:buClr>
                <a:schemeClr val="tx1"/>
              </a:buClr>
              <a:buSzPct val="100000"/>
              <a:buFont typeface="Arial"/>
              <a:buChar char="•"/>
              <a:defRPr sz="22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Usually not.</a:t>
            </a:r>
          </a:p>
          <a:p>
            <a:r>
              <a:rPr lang="en-US" dirty="0"/>
              <a:t>When </a:t>
            </a:r>
            <a:r>
              <a:rPr lang="en-US" dirty="0" err="1"/>
              <a:t>FastQC</a:t>
            </a:r>
            <a:r>
              <a:rPr lang="en-US" dirty="0"/>
              <a:t> runs, it generates “stoplight” icons for each analysis having “pass,” “warning,” and “error” symbols. </a:t>
            </a:r>
          </a:p>
          <a:p>
            <a:r>
              <a:rPr lang="en-US" dirty="0"/>
              <a:t>Most of the time, these symbols are not meaningful. They were developed for only a particular class of samples and library preparation methods and just for certain types of instruments.</a:t>
            </a:r>
          </a:p>
          <a:p>
            <a:r>
              <a:rPr lang="en-US" dirty="0"/>
              <a:t>But if most or all your stop light icons are red, then you probably have a data problem.</a:t>
            </a:r>
          </a:p>
        </p:txBody>
      </p:sp>
    </p:spTree>
    <p:extLst>
      <p:ext uri="{BB962C8B-B14F-4D97-AF65-F5344CB8AC3E}">
        <p14:creationId xmlns:p14="http://schemas.microsoft.com/office/powerpoint/2010/main" val="243335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D88EF-4D00-C748-85BE-0178C88140AB}"/>
              </a:ext>
            </a:extLst>
          </p:cNvPr>
          <p:cNvSpPr>
            <a:spLocks noGrp="1"/>
          </p:cNvSpPr>
          <p:nvPr>
            <p:ph type="title"/>
          </p:nvPr>
        </p:nvSpPr>
        <p:spPr>
          <a:xfrm>
            <a:off x="1141413" y="-184033"/>
            <a:ext cx="9905998" cy="1905000"/>
          </a:xfrm>
        </p:spPr>
        <p:txBody>
          <a:bodyPr/>
          <a:lstStyle/>
          <a:p>
            <a:r>
              <a:rPr lang="en-US" dirty="0"/>
              <a:t>Quality Scores Across All Bases</a:t>
            </a:r>
          </a:p>
        </p:txBody>
      </p:sp>
      <p:sp>
        <p:nvSpPr>
          <p:cNvPr id="3" name="Content Placeholder 2">
            <a:extLst>
              <a:ext uri="{FF2B5EF4-FFF2-40B4-BE49-F238E27FC236}">
                <a16:creationId xmlns:a16="http://schemas.microsoft.com/office/drawing/2014/main" id="{6B13984F-48B0-1447-83BA-85ADD970C50A}"/>
              </a:ext>
            </a:extLst>
          </p:cNvPr>
          <p:cNvSpPr>
            <a:spLocks noGrp="1"/>
          </p:cNvSpPr>
          <p:nvPr>
            <p:ph idx="1"/>
          </p:nvPr>
        </p:nvSpPr>
        <p:spPr>
          <a:xfrm>
            <a:off x="1141413" y="304799"/>
            <a:ext cx="9905998" cy="3124201"/>
          </a:xfrm>
        </p:spPr>
        <p:txBody>
          <a:bodyPr/>
          <a:lstStyle/>
          <a:p>
            <a:r>
              <a:rPr lang="en-US" dirty="0"/>
              <a:t>The simplest way to snapshot the quality of a sequencing run is via a chart that plots the error likelihood at each position averaged over all measurements.</a:t>
            </a:r>
          </a:p>
        </p:txBody>
      </p:sp>
      <p:pic>
        <p:nvPicPr>
          <p:cNvPr id="5" name="Picture 4" descr="A close up of a logo&#10;&#10;Description automatically generated">
            <a:extLst>
              <a:ext uri="{FF2B5EF4-FFF2-40B4-BE49-F238E27FC236}">
                <a16:creationId xmlns:a16="http://schemas.microsoft.com/office/drawing/2014/main" id="{E4FF7CE2-939E-E04F-AEE3-BCB55B1A1B1D}"/>
              </a:ext>
            </a:extLst>
          </p:cNvPr>
          <p:cNvPicPr>
            <a:picLocks noChangeAspect="1"/>
          </p:cNvPicPr>
          <p:nvPr/>
        </p:nvPicPr>
        <p:blipFill>
          <a:blip r:embed="rId2"/>
          <a:stretch>
            <a:fillRect/>
          </a:stretch>
        </p:blipFill>
        <p:spPr>
          <a:xfrm>
            <a:off x="5952227" y="2567317"/>
            <a:ext cx="5870456" cy="4290683"/>
          </a:xfrm>
          <a:prstGeom prst="rect">
            <a:avLst/>
          </a:prstGeom>
        </p:spPr>
      </p:pic>
      <p:sp>
        <p:nvSpPr>
          <p:cNvPr id="6" name="Left Brace 5">
            <a:extLst>
              <a:ext uri="{FF2B5EF4-FFF2-40B4-BE49-F238E27FC236}">
                <a16:creationId xmlns:a16="http://schemas.microsoft.com/office/drawing/2014/main" id="{1A916DE9-F4E5-7B40-8B68-A6790C468EAC}"/>
              </a:ext>
            </a:extLst>
          </p:cNvPr>
          <p:cNvSpPr/>
          <p:nvPr/>
        </p:nvSpPr>
        <p:spPr>
          <a:xfrm>
            <a:off x="4951562" y="2846327"/>
            <a:ext cx="534838" cy="11908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EB09AA6A-F197-F344-836E-E1941DEACDB5}"/>
              </a:ext>
            </a:extLst>
          </p:cNvPr>
          <p:cNvSpPr/>
          <p:nvPr/>
        </p:nvSpPr>
        <p:spPr>
          <a:xfrm>
            <a:off x="4951562" y="4071668"/>
            <a:ext cx="534838" cy="672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11A9E1AE-B3C5-F144-B513-7773C53151C9}"/>
              </a:ext>
            </a:extLst>
          </p:cNvPr>
          <p:cNvSpPr/>
          <p:nvPr/>
        </p:nvSpPr>
        <p:spPr>
          <a:xfrm>
            <a:off x="4951562" y="4779033"/>
            <a:ext cx="534838" cy="17741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4FC950F-8127-DC49-B725-2AA721ACB1CC}"/>
              </a:ext>
            </a:extLst>
          </p:cNvPr>
          <p:cNvSpPr txBox="1"/>
          <p:nvPr/>
        </p:nvSpPr>
        <p:spPr>
          <a:xfrm>
            <a:off x="3946159" y="3196336"/>
            <a:ext cx="1005403" cy="369332"/>
          </a:xfrm>
          <a:prstGeom prst="rect">
            <a:avLst/>
          </a:prstGeom>
          <a:noFill/>
        </p:spPr>
        <p:txBody>
          <a:bodyPr wrap="none" rtlCol="0">
            <a:spAutoFit/>
          </a:bodyPr>
          <a:lstStyle/>
          <a:p>
            <a:r>
              <a:rPr lang="en-US" dirty="0"/>
              <a:t>Reliable</a:t>
            </a:r>
          </a:p>
        </p:txBody>
      </p:sp>
      <p:sp>
        <p:nvSpPr>
          <p:cNvPr id="10" name="TextBox 9">
            <a:extLst>
              <a:ext uri="{FF2B5EF4-FFF2-40B4-BE49-F238E27FC236}">
                <a16:creationId xmlns:a16="http://schemas.microsoft.com/office/drawing/2014/main" id="{21E90358-7052-8544-ACB9-7BCFA8432BE8}"/>
              </a:ext>
            </a:extLst>
          </p:cNvPr>
          <p:cNvSpPr txBox="1"/>
          <p:nvPr/>
        </p:nvSpPr>
        <p:spPr>
          <a:xfrm>
            <a:off x="3480332" y="4223432"/>
            <a:ext cx="1510350" cy="369332"/>
          </a:xfrm>
          <a:prstGeom prst="rect">
            <a:avLst/>
          </a:prstGeom>
          <a:noFill/>
        </p:spPr>
        <p:txBody>
          <a:bodyPr wrap="none" rtlCol="0">
            <a:spAutoFit/>
          </a:bodyPr>
          <a:lstStyle/>
          <a:p>
            <a:r>
              <a:rPr lang="en-US" dirty="0"/>
              <a:t>Less Reliable</a:t>
            </a:r>
          </a:p>
        </p:txBody>
      </p:sp>
      <p:sp>
        <p:nvSpPr>
          <p:cNvPr id="11" name="TextBox 10">
            <a:extLst>
              <a:ext uri="{FF2B5EF4-FFF2-40B4-BE49-F238E27FC236}">
                <a16:creationId xmlns:a16="http://schemas.microsoft.com/office/drawing/2014/main" id="{42506B1D-F1F3-DB4A-909A-A670C5062A95}"/>
              </a:ext>
            </a:extLst>
          </p:cNvPr>
          <p:cNvSpPr txBox="1"/>
          <p:nvPr/>
        </p:nvSpPr>
        <p:spPr>
          <a:xfrm>
            <a:off x="3564644" y="5481451"/>
            <a:ext cx="1386918" cy="369332"/>
          </a:xfrm>
          <a:prstGeom prst="rect">
            <a:avLst/>
          </a:prstGeom>
          <a:noFill/>
        </p:spPr>
        <p:txBody>
          <a:bodyPr wrap="none" rtlCol="0">
            <a:spAutoFit/>
          </a:bodyPr>
          <a:lstStyle/>
          <a:p>
            <a:r>
              <a:rPr lang="en-US" dirty="0"/>
              <a:t>Error Prone</a:t>
            </a:r>
          </a:p>
        </p:txBody>
      </p:sp>
    </p:spTree>
    <p:extLst>
      <p:ext uri="{BB962C8B-B14F-4D97-AF65-F5344CB8AC3E}">
        <p14:creationId xmlns:p14="http://schemas.microsoft.com/office/powerpoint/2010/main" val="213956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3EE4-3B28-0543-BA28-B3D87B21688B}"/>
              </a:ext>
            </a:extLst>
          </p:cNvPr>
          <p:cNvSpPr>
            <a:spLocks noGrp="1"/>
          </p:cNvSpPr>
          <p:nvPr>
            <p:ph type="title"/>
          </p:nvPr>
        </p:nvSpPr>
        <p:spPr/>
        <p:txBody>
          <a:bodyPr/>
          <a:lstStyle/>
          <a:p>
            <a:r>
              <a:rPr lang="en-US" dirty="0"/>
              <a:t>Decreased quality towards tails of reads</a:t>
            </a:r>
          </a:p>
        </p:txBody>
      </p:sp>
      <p:pic>
        <p:nvPicPr>
          <p:cNvPr id="5" name="Content Placeholder 4" descr="A close up of a logo&#10;&#10;Description automatically generated">
            <a:extLst>
              <a:ext uri="{FF2B5EF4-FFF2-40B4-BE49-F238E27FC236}">
                <a16:creationId xmlns:a16="http://schemas.microsoft.com/office/drawing/2014/main" id="{CE21CEC6-87D0-F843-B273-A825678879DD}"/>
              </a:ext>
            </a:extLst>
          </p:cNvPr>
          <p:cNvPicPr>
            <a:picLocks noGrp="1" noChangeAspect="1"/>
          </p:cNvPicPr>
          <p:nvPr>
            <p:ph idx="1"/>
          </p:nvPr>
        </p:nvPicPr>
        <p:blipFill>
          <a:blip r:embed="rId2"/>
          <a:stretch>
            <a:fillRect/>
          </a:stretch>
        </p:blipFill>
        <p:spPr>
          <a:xfrm>
            <a:off x="2133599" y="2012577"/>
            <a:ext cx="7924801" cy="4661648"/>
          </a:xfrm>
        </p:spPr>
      </p:pic>
    </p:spTree>
    <p:extLst>
      <p:ext uri="{BB962C8B-B14F-4D97-AF65-F5344CB8AC3E}">
        <p14:creationId xmlns:p14="http://schemas.microsoft.com/office/powerpoint/2010/main" val="259931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1165-C056-2949-A00B-018121904398}"/>
              </a:ext>
            </a:extLst>
          </p:cNvPr>
          <p:cNvSpPr>
            <a:spLocks noGrp="1"/>
          </p:cNvSpPr>
          <p:nvPr>
            <p:ph type="title"/>
          </p:nvPr>
        </p:nvSpPr>
        <p:spPr/>
        <p:txBody>
          <a:bodyPr/>
          <a:lstStyle/>
          <a:p>
            <a:r>
              <a:rPr lang="en-US" dirty="0"/>
              <a:t>Phasing</a:t>
            </a:r>
          </a:p>
        </p:txBody>
      </p:sp>
      <p:sp>
        <p:nvSpPr>
          <p:cNvPr id="9" name="Content Placeholder 8">
            <a:extLst>
              <a:ext uri="{FF2B5EF4-FFF2-40B4-BE49-F238E27FC236}">
                <a16:creationId xmlns:a16="http://schemas.microsoft.com/office/drawing/2014/main" id="{B8FD7306-1F35-5143-80B8-17008BEDD233}"/>
              </a:ext>
            </a:extLst>
          </p:cNvPr>
          <p:cNvSpPr>
            <a:spLocks noGrp="1"/>
          </p:cNvSpPr>
          <p:nvPr>
            <p:ph idx="1"/>
          </p:nvPr>
        </p:nvSpPr>
        <p:spPr>
          <a:xfrm>
            <a:off x="1141413" y="1723292"/>
            <a:ext cx="4698555" cy="4799429"/>
          </a:xfrm>
        </p:spPr>
        <p:txBody>
          <a:bodyPr>
            <a:normAutofit/>
          </a:bodyPr>
          <a:lstStyle/>
          <a:p>
            <a:r>
              <a:rPr lang="en-US" dirty="0"/>
              <a:t>Phasing means that the blocker of a nucleotide is not correctly removed after signal detection.</a:t>
            </a:r>
          </a:p>
          <a:p>
            <a:r>
              <a:rPr lang="en-US" dirty="0"/>
              <a:t>Molecule 3 on the right is one cycle behind the rest and will pollute the light emitted from the cluster.</a:t>
            </a:r>
          </a:p>
        </p:txBody>
      </p:sp>
      <p:pic>
        <p:nvPicPr>
          <p:cNvPr id="13" name="Picture 12" descr="A close up of a logo&#10;&#10;Description automatically generated">
            <a:extLst>
              <a:ext uri="{FF2B5EF4-FFF2-40B4-BE49-F238E27FC236}">
                <a16:creationId xmlns:a16="http://schemas.microsoft.com/office/drawing/2014/main" id="{3D37B8FE-9E14-9C4A-8E56-DD8CBD1D1934}"/>
              </a:ext>
            </a:extLst>
          </p:cNvPr>
          <p:cNvPicPr>
            <a:picLocks noChangeAspect="1"/>
          </p:cNvPicPr>
          <p:nvPr/>
        </p:nvPicPr>
        <p:blipFill>
          <a:blip r:embed="rId2"/>
          <a:stretch>
            <a:fillRect/>
          </a:stretch>
        </p:blipFill>
        <p:spPr>
          <a:xfrm>
            <a:off x="6094412" y="2449890"/>
            <a:ext cx="5765973" cy="3255264"/>
          </a:xfrm>
          <a:prstGeom prst="rect">
            <a:avLst/>
          </a:prstGeom>
        </p:spPr>
      </p:pic>
      <p:sp>
        <p:nvSpPr>
          <p:cNvPr id="14" name="TextBox 13">
            <a:extLst>
              <a:ext uri="{FF2B5EF4-FFF2-40B4-BE49-F238E27FC236}">
                <a16:creationId xmlns:a16="http://schemas.microsoft.com/office/drawing/2014/main" id="{F9F040DB-943D-DD46-8D1E-C354B5D59B2B}"/>
              </a:ext>
            </a:extLst>
          </p:cNvPr>
          <p:cNvSpPr txBox="1"/>
          <p:nvPr/>
        </p:nvSpPr>
        <p:spPr>
          <a:xfrm>
            <a:off x="6705600" y="5705154"/>
            <a:ext cx="4916731" cy="369332"/>
          </a:xfrm>
          <a:prstGeom prst="rect">
            <a:avLst/>
          </a:prstGeom>
          <a:noFill/>
        </p:spPr>
        <p:txBody>
          <a:bodyPr wrap="none" rtlCol="0">
            <a:spAutoFit/>
          </a:bodyPr>
          <a:lstStyle/>
          <a:p>
            <a:r>
              <a:rPr lang="en-US" dirty="0"/>
              <a:t>1       2       3        4                     1        2       3        4</a:t>
            </a:r>
          </a:p>
        </p:txBody>
      </p:sp>
    </p:spTree>
    <p:extLst>
      <p:ext uri="{BB962C8B-B14F-4D97-AF65-F5344CB8AC3E}">
        <p14:creationId xmlns:p14="http://schemas.microsoft.com/office/powerpoint/2010/main" val="3001247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FFA03-DA80-5645-BBB1-1289F67F88C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4E675E4-24FA-0B41-B5D1-15F641AC43DE}"/>
              </a:ext>
            </a:extLst>
          </p:cNvPr>
          <p:cNvSpPr>
            <a:spLocks noGrp="1"/>
          </p:cNvSpPr>
          <p:nvPr>
            <p:ph idx="1"/>
          </p:nvPr>
        </p:nvSpPr>
        <p:spPr/>
        <p:txBody>
          <a:bodyPr/>
          <a:lstStyle/>
          <a:p>
            <a:r>
              <a:rPr lang="en-US" dirty="0"/>
              <a:t>learn about FASTQs</a:t>
            </a:r>
          </a:p>
          <a:p>
            <a:r>
              <a:rPr lang="en-US" dirty="0"/>
              <a:t>visualize sequencing quality</a:t>
            </a:r>
          </a:p>
          <a:p>
            <a:r>
              <a:rPr lang="en-US" dirty="0"/>
              <a:t>trim reads (poor quality and adapters)</a:t>
            </a:r>
          </a:p>
          <a:p>
            <a:r>
              <a:rPr lang="en-US" dirty="0"/>
              <a:t>read mapping (to reference) </a:t>
            </a:r>
          </a:p>
          <a:p>
            <a:r>
              <a:rPr lang="en-US" dirty="0"/>
              <a:t>discuss </a:t>
            </a:r>
            <a:r>
              <a:rPr lang="en-US" i="1" dirty="0"/>
              <a:t>de novo</a:t>
            </a:r>
            <a:r>
              <a:rPr lang="en-US" dirty="0"/>
              <a:t> assembly</a:t>
            </a:r>
          </a:p>
        </p:txBody>
      </p:sp>
    </p:spTree>
    <p:extLst>
      <p:ext uri="{BB962C8B-B14F-4D97-AF65-F5344CB8AC3E}">
        <p14:creationId xmlns:p14="http://schemas.microsoft.com/office/powerpoint/2010/main" val="1820410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64E7-50CA-0044-9D9F-497B6DD75B5D}"/>
              </a:ext>
            </a:extLst>
          </p:cNvPr>
          <p:cNvSpPr>
            <a:spLocks noGrp="1"/>
          </p:cNvSpPr>
          <p:nvPr>
            <p:ph type="title"/>
          </p:nvPr>
        </p:nvSpPr>
        <p:spPr>
          <a:xfrm>
            <a:off x="1143001" y="266701"/>
            <a:ext cx="9905998" cy="1905000"/>
          </a:xfrm>
        </p:spPr>
        <p:txBody>
          <a:bodyPr/>
          <a:lstStyle/>
          <a:p>
            <a:r>
              <a:rPr lang="en-US" dirty="0"/>
              <a:t>Sequence Length</a:t>
            </a:r>
          </a:p>
        </p:txBody>
      </p:sp>
      <p:sp>
        <p:nvSpPr>
          <p:cNvPr id="3" name="Content Placeholder 2">
            <a:extLst>
              <a:ext uri="{FF2B5EF4-FFF2-40B4-BE49-F238E27FC236}">
                <a16:creationId xmlns:a16="http://schemas.microsoft.com/office/drawing/2014/main" id="{B08C4B1F-3C78-7845-B178-43DC2DC56B64}"/>
              </a:ext>
            </a:extLst>
          </p:cNvPr>
          <p:cNvSpPr>
            <a:spLocks noGrp="1"/>
          </p:cNvSpPr>
          <p:nvPr>
            <p:ph idx="1"/>
          </p:nvPr>
        </p:nvSpPr>
        <p:spPr>
          <a:xfrm>
            <a:off x="312357" y="1866899"/>
            <a:ext cx="5442267" cy="4648202"/>
          </a:xfrm>
        </p:spPr>
        <p:txBody>
          <a:bodyPr/>
          <a:lstStyle/>
          <a:p>
            <a:r>
              <a:rPr lang="en-US" dirty="0"/>
              <a:t>The sequence length distribution shows how many sequences of each length the data contains. </a:t>
            </a:r>
          </a:p>
          <a:p>
            <a:r>
              <a:rPr lang="en-US" dirty="0"/>
              <a:t>For fixed read length instruments (Illumina sequencer), all read lengths are the same. </a:t>
            </a:r>
          </a:p>
          <a:p>
            <a:r>
              <a:rPr lang="en-US" dirty="0"/>
              <a:t>For long read technologies like the PacBio and </a:t>
            </a:r>
            <a:r>
              <a:rPr lang="en-US" dirty="0" err="1"/>
              <a:t>MinION</a:t>
            </a:r>
            <a:r>
              <a:rPr lang="en-US" dirty="0"/>
              <a:t>, the distribution can be a lot more varied.</a:t>
            </a:r>
          </a:p>
        </p:txBody>
      </p:sp>
      <p:pic>
        <p:nvPicPr>
          <p:cNvPr id="5" name="Picture 4" descr="A close up of a piece of paper&#10;&#10;Description automatically generated">
            <a:extLst>
              <a:ext uri="{FF2B5EF4-FFF2-40B4-BE49-F238E27FC236}">
                <a16:creationId xmlns:a16="http://schemas.microsoft.com/office/drawing/2014/main" id="{A96881F8-3782-9E4D-A841-B0C512F731AF}"/>
              </a:ext>
            </a:extLst>
          </p:cNvPr>
          <p:cNvPicPr>
            <a:picLocks noChangeAspect="1"/>
          </p:cNvPicPr>
          <p:nvPr/>
        </p:nvPicPr>
        <p:blipFill>
          <a:blip r:embed="rId2"/>
          <a:stretch>
            <a:fillRect/>
          </a:stretch>
        </p:blipFill>
        <p:spPr>
          <a:xfrm>
            <a:off x="5940390" y="2171701"/>
            <a:ext cx="6067049" cy="4343400"/>
          </a:xfrm>
          <a:prstGeom prst="rect">
            <a:avLst/>
          </a:prstGeom>
        </p:spPr>
      </p:pic>
    </p:spTree>
    <p:extLst>
      <p:ext uri="{BB962C8B-B14F-4D97-AF65-F5344CB8AC3E}">
        <p14:creationId xmlns:p14="http://schemas.microsoft.com/office/powerpoint/2010/main" val="211563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E0DC-48B1-AF4F-9709-0E38BB81EBE7}"/>
              </a:ext>
            </a:extLst>
          </p:cNvPr>
          <p:cNvSpPr>
            <a:spLocks noGrp="1"/>
          </p:cNvSpPr>
          <p:nvPr>
            <p:ph type="title"/>
          </p:nvPr>
        </p:nvSpPr>
        <p:spPr>
          <a:xfrm>
            <a:off x="1141413" y="102781"/>
            <a:ext cx="9905998" cy="964019"/>
          </a:xfrm>
        </p:spPr>
        <p:txBody>
          <a:bodyPr/>
          <a:lstStyle/>
          <a:p>
            <a:r>
              <a:rPr lang="en-US" dirty="0"/>
              <a:t>QC tools to know about</a:t>
            </a:r>
          </a:p>
        </p:txBody>
      </p:sp>
      <p:sp>
        <p:nvSpPr>
          <p:cNvPr id="3" name="Content Placeholder 2">
            <a:extLst>
              <a:ext uri="{FF2B5EF4-FFF2-40B4-BE49-F238E27FC236}">
                <a16:creationId xmlns:a16="http://schemas.microsoft.com/office/drawing/2014/main" id="{FB74F7DE-FF2C-BE40-912A-3C83C215320D}"/>
              </a:ext>
            </a:extLst>
          </p:cNvPr>
          <p:cNvSpPr>
            <a:spLocks noGrp="1"/>
          </p:cNvSpPr>
          <p:nvPr>
            <p:ph idx="1"/>
          </p:nvPr>
        </p:nvSpPr>
        <p:spPr>
          <a:xfrm>
            <a:off x="1141413" y="1066799"/>
            <a:ext cx="9905998" cy="5688419"/>
          </a:xfrm>
        </p:spPr>
        <p:txBody>
          <a:bodyPr>
            <a:normAutofit fontScale="55000" lnSpcReduction="20000"/>
          </a:bodyPr>
          <a:lstStyle/>
          <a:p>
            <a:r>
              <a:rPr lang="en-US" sz="3300" dirty="0"/>
              <a:t>A considerable number of QC tools have been published.  </a:t>
            </a:r>
          </a:p>
          <a:p>
            <a:r>
              <a:rPr lang="en-US" sz="3300" dirty="0"/>
              <a:t>Recommend: </a:t>
            </a:r>
            <a:r>
              <a:rPr lang="en-US" sz="3300" dirty="0" err="1"/>
              <a:t>Trimmomatic</a:t>
            </a:r>
            <a:r>
              <a:rPr lang="en-US" sz="3300" dirty="0"/>
              <a:t>, </a:t>
            </a:r>
            <a:r>
              <a:rPr lang="en-US" sz="3300" dirty="0" err="1"/>
              <a:t>BBDuk</a:t>
            </a:r>
            <a:r>
              <a:rPr lang="en-US" sz="3300" dirty="0"/>
              <a:t> ,</a:t>
            </a:r>
            <a:r>
              <a:rPr lang="en-US" sz="3300" dirty="0" err="1"/>
              <a:t>flexbar</a:t>
            </a:r>
            <a:r>
              <a:rPr lang="en-US" sz="3300" dirty="0"/>
              <a:t> and </a:t>
            </a:r>
            <a:r>
              <a:rPr lang="en-US" sz="3300" dirty="0" err="1"/>
              <a:t>cutadapt</a:t>
            </a:r>
            <a:endParaRPr lang="en-US" sz="3300" dirty="0"/>
          </a:p>
          <a:p>
            <a:pPr marL="0" indent="0">
              <a:buNone/>
            </a:pPr>
            <a:r>
              <a:rPr lang="en-US" sz="2200" dirty="0"/>
              <a:t>Others in alphabetical order:</a:t>
            </a:r>
          </a:p>
          <a:p>
            <a:r>
              <a:rPr lang="en-US" sz="2200" dirty="0">
                <a:effectLst/>
                <a:hlinkClick r:id="rId2"/>
              </a:rPr>
              <a:t>BBDuk</a:t>
            </a:r>
            <a:r>
              <a:rPr lang="en-US" sz="2200" dirty="0">
                <a:effectLst/>
              </a:rPr>
              <a:t> part of the </a:t>
            </a:r>
            <a:r>
              <a:rPr lang="en-US" sz="2200" dirty="0">
                <a:effectLst/>
                <a:hlinkClick r:id="rId2"/>
              </a:rPr>
              <a:t>BBMap</a:t>
            </a:r>
            <a:r>
              <a:rPr lang="en-US" sz="2200" dirty="0">
                <a:effectLst/>
              </a:rPr>
              <a:t> package</a:t>
            </a:r>
          </a:p>
          <a:p>
            <a:r>
              <a:rPr lang="en-US" sz="2200" dirty="0">
                <a:effectLst/>
                <a:hlinkClick r:id="rId3"/>
              </a:rPr>
              <a:t>BioPieces</a:t>
            </a:r>
            <a:r>
              <a:rPr lang="en-US" sz="2200" dirty="0">
                <a:effectLst/>
              </a:rPr>
              <a:t> a suite of programs for sequence preprocessing</a:t>
            </a:r>
          </a:p>
          <a:p>
            <a:r>
              <a:rPr lang="en-US" sz="2200" dirty="0">
                <a:effectLst/>
                <a:hlinkClick r:id="rId4"/>
              </a:rPr>
              <a:t>CutAdapt</a:t>
            </a:r>
            <a:r>
              <a:rPr lang="en-US" sz="2200" dirty="0">
                <a:effectLst/>
              </a:rPr>
              <a:t> application note in </a:t>
            </a:r>
            <a:r>
              <a:rPr lang="en-US" sz="2200" dirty="0">
                <a:effectLst/>
                <a:hlinkClick r:id="rId5"/>
              </a:rPr>
              <a:t>Embnet Journal, 2011</a:t>
            </a:r>
            <a:endParaRPr lang="en-US" sz="2200" dirty="0">
              <a:effectLst/>
            </a:endParaRPr>
          </a:p>
          <a:p>
            <a:r>
              <a:rPr lang="en-US" sz="2200" dirty="0">
                <a:effectLst/>
                <a:hlinkClick r:id="rId6"/>
              </a:rPr>
              <a:t>fastq-mcf</a:t>
            </a:r>
            <a:r>
              <a:rPr lang="en-US" sz="2200" dirty="0">
                <a:effectLst/>
              </a:rPr>
              <a:t> published in </a:t>
            </a:r>
            <a:r>
              <a:rPr lang="en-US" sz="2200" dirty="0">
                <a:effectLst/>
                <a:hlinkClick r:id="rId7"/>
              </a:rPr>
              <a:t>The Open Bioinformatics Journal, 2013</a:t>
            </a:r>
            <a:endParaRPr lang="en-US" sz="2200" dirty="0">
              <a:effectLst/>
            </a:endParaRPr>
          </a:p>
          <a:p>
            <a:r>
              <a:rPr lang="en-US" sz="2200" dirty="0">
                <a:effectLst/>
                <a:hlinkClick r:id="rId8"/>
              </a:rPr>
              <a:t>Fastx Toolkit: collection of command line tools for Short-Reads FASTA/FASTQ files preprocessing</a:t>
            </a:r>
            <a:r>
              <a:rPr lang="en-US" sz="2200" dirty="0">
                <a:effectLst/>
              </a:rPr>
              <a:t> - one of the first tools</a:t>
            </a:r>
          </a:p>
          <a:p>
            <a:r>
              <a:rPr lang="en-US" sz="2200" dirty="0">
                <a:effectLst/>
                <a:hlinkClick r:id="rId9"/>
              </a:rPr>
              <a:t>FlexBar, Flexible barcode and adapter removal</a:t>
            </a:r>
            <a:r>
              <a:rPr lang="en-US" sz="2200" dirty="0">
                <a:effectLst/>
              </a:rPr>
              <a:t> published in </a:t>
            </a:r>
            <a:r>
              <a:rPr lang="en-US" sz="2200" dirty="0">
                <a:effectLst/>
                <a:hlinkClick r:id="rId10"/>
              </a:rPr>
              <a:t>Biology, 2012</a:t>
            </a:r>
            <a:endParaRPr lang="en-US" sz="2200" dirty="0">
              <a:effectLst/>
            </a:endParaRPr>
          </a:p>
          <a:p>
            <a:r>
              <a:rPr lang="en-US" sz="2200" dirty="0">
                <a:effectLst/>
                <a:hlinkClick r:id="rId11"/>
              </a:rPr>
              <a:t>NGS Toolkit</a:t>
            </a:r>
            <a:r>
              <a:rPr lang="en-US" sz="2200" dirty="0">
                <a:effectLst/>
              </a:rPr>
              <a:t> published in </a:t>
            </a:r>
            <a:r>
              <a:rPr lang="en-US" sz="2200" dirty="0">
                <a:effectLst/>
                <a:hlinkClick r:id="rId12"/>
              </a:rPr>
              <a:t>Plos One, 2012</a:t>
            </a:r>
            <a:endParaRPr lang="en-US" sz="2200" dirty="0">
              <a:effectLst/>
            </a:endParaRPr>
          </a:p>
          <a:p>
            <a:r>
              <a:rPr lang="en-US" sz="2200" dirty="0">
                <a:effectLst/>
                <a:hlinkClick r:id="rId13"/>
              </a:rPr>
              <a:t>PrinSeq</a:t>
            </a:r>
            <a:r>
              <a:rPr lang="en-US" sz="2200" dirty="0">
                <a:effectLst/>
              </a:rPr>
              <a:t> application note in </a:t>
            </a:r>
            <a:r>
              <a:rPr lang="en-US" sz="2200" dirty="0">
                <a:effectLst/>
                <a:hlinkClick r:id="rId14"/>
              </a:rPr>
              <a:t>Bioinformatics, 2011</a:t>
            </a:r>
            <a:endParaRPr lang="en-US" sz="2200" dirty="0">
              <a:effectLst/>
            </a:endParaRPr>
          </a:p>
          <a:p>
            <a:r>
              <a:rPr lang="en-US" sz="2200" dirty="0">
                <a:effectLst/>
                <a:hlinkClick r:id="rId15"/>
              </a:rPr>
              <a:t>Scythe</a:t>
            </a:r>
            <a:r>
              <a:rPr lang="en-US" sz="2200" dirty="0">
                <a:effectLst/>
              </a:rPr>
              <a:t> a </a:t>
            </a:r>
            <a:r>
              <a:rPr lang="en-US" sz="2200" dirty="0" err="1">
                <a:effectLst/>
              </a:rPr>
              <a:t>bayesian</a:t>
            </a:r>
            <a:r>
              <a:rPr lang="en-US" sz="2200" dirty="0">
                <a:effectLst/>
              </a:rPr>
              <a:t> adaptor trimmer</a:t>
            </a:r>
          </a:p>
          <a:p>
            <a:r>
              <a:rPr lang="en-US" sz="2200" dirty="0">
                <a:effectLst/>
                <a:hlinkClick r:id="rId16"/>
              </a:rPr>
              <a:t>SeqPrep</a:t>
            </a:r>
            <a:r>
              <a:rPr lang="en-US" sz="2200" dirty="0">
                <a:effectLst/>
              </a:rPr>
              <a:t> - a tool for stripping adaptors and/or merging paired reads with overlap into single reads.</a:t>
            </a:r>
          </a:p>
          <a:p>
            <a:r>
              <a:rPr lang="en-US" sz="2200" dirty="0">
                <a:effectLst/>
                <a:hlinkClick r:id="rId17"/>
              </a:rPr>
              <a:t>Skewer: a fast and accurate adapter trimmer for next-generation sequencing paired-end reads.</a:t>
            </a:r>
            <a:endParaRPr lang="en-US" sz="2200" dirty="0">
              <a:effectLst/>
            </a:endParaRPr>
          </a:p>
          <a:p>
            <a:r>
              <a:rPr lang="en-US" sz="2200" dirty="0">
                <a:effectLst/>
                <a:hlinkClick r:id="rId18"/>
              </a:rPr>
              <a:t>TagCleaner</a:t>
            </a:r>
            <a:r>
              <a:rPr lang="en-US" sz="2200" dirty="0">
                <a:effectLst/>
              </a:rPr>
              <a:t> published in </a:t>
            </a:r>
            <a:r>
              <a:rPr lang="en-US" sz="2200" dirty="0">
                <a:effectLst/>
                <a:hlinkClick r:id="rId19"/>
              </a:rPr>
              <a:t>BMC Bioinformatics, 2010</a:t>
            </a:r>
            <a:endParaRPr lang="en-US" sz="2200" dirty="0">
              <a:effectLst/>
            </a:endParaRPr>
          </a:p>
          <a:p>
            <a:r>
              <a:rPr lang="en-US" sz="2200" dirty="0">
                <a:effectLst/>
                <a:hlinkClick r:id="rId20"/>
              </a:rPr>
              <a:t>TagDust</a:t>
            </a:r>
            <a:r>
              <a:rPr lang="en-US" sz="2200" dirty="0">
                <a:effectLst/>
              </a:rPr>
              <a:t> published in </a:t>
            </a:r>
            <a:r>
              <a:rPr lang="en-US" sz="2200" dirty="0">
                <a:effectLst/>
                <a:hlinkClick r:id="rId21"/>
              </a:rPr>
              <a:t>Bioinformatics, 2009</a:t>
            </a:r>
            <a:endParaRPr lang="en-US" sz="2200" dirty="0">
              <a:effectLst/>
            </a:endParaRPr>
          </a:p>
          <a:p>
            <a:r>
              <a:rPr lang="en-US" sz="2200" dirty="0">
                <a:effectLst/>
                <a:hlinkClick r:id="rId22"/>
              </a:rPr>
              <a:t>Trim Galore</a:t>
            </a:r>
            <a:r>
              <a:rPr lang="en-US" sz="2200" dirty="0">
                <a:effectLst/>
              </a:rPr>
              <a:t> - a wrapper tool around </a:t>
            </a:r>
            <a:r>
              <a:rPr lang="en-US" sz="2200" dirty="0" err="1">
                <a:effectLst/>
              </a:rPr>
              <a:t>Cutadapt</a:t>
            </a:r>
            <a:r>
              <a:rPr lang="en-US" sz="2200" dirty="0">
                <a:effectLst/>
              </a:rPr>
              <a:t> and </a:t>
            </a:r>
            <a:r>
              <a:rPr lang="en-US" sz="2200" dirty="0" err="1">
                <a:effectLst/>
              </a:rPr>
              <a:t>FastQC</a:t>
            </a:r>
            <a:r>
              <a:rPr lang="en-US" sz="2200" dirty="0">
                <a:effectLst/>
              </a:rPr>
              <a:t> to consistently apply quality and adapter trimming to </a:t>
            </a:r>
            <a:r>
              <a:rPr lang="en-US" sz="2200" dirty="0" err="1">
                <a:effectLst/>
              </a:rPr>
              <a:t>FastQ</a:t>
            </a:r>
            <a:r>
              <a:rPr lang="en-US" sz="2200" dirty="0">
                <a:effectLst/>
              </a:rPr>
              <a:t> files, with some extra functionality for </a:t>
            </a:r>
            <a:r>
              <a:rPr lang="en-US" sz="2200" dirty="0" err="1">
                <a:effectLst/>
              </a:rPr>
              <a:t>MspI</a:t>
            </a:r>
            <a:r>
              <a:rPr lang="en-US" sz="2200" dirty="0">
                <a:effectLst/>
              </a:rPr>
              <a:t>-digested RRBS-type (Reduced Representation </a:t>
            </a:r>
            <a:r>
              <a:rPr lang="en-US" sz="2200" dirty="0" err="1">
                <a:effectLst/>
              </a:rPr>
              <a:t>Bisufite</a:t>
            </a:r>
            <a:r>
              <a:rPr lang="en-US" sz="2200" dirty="0">
                <a:effectLst/>
              </a:rPr>
              <a:t>-Seq) libraries</a:t>
            </a:r>
          </a:p>
          <a:p>
            <a:r>
              <a:rPr lang="en-US" sz="2200" dirty="0">
                <a:effectLst/>
                <a:hlinkClick r:id="rId23"/>
              </a:rPr>
              <a:t>Trimmomatic</a:t>
            </a:r>
            <a:r>
              <a:rPr lang="en-US" sz="2200" dirty="0">
                <a:effectLst/>
              </a:rPr>
              <a:t> application note in </a:t>
            </a:r>
            <a:r>
              <a:rPr lang="en-US" sz="2200" dirty="0">
                <a:effectLst/>
                <a:hlinkClick r:id="rId24"/>
              </a:rPr>
              <a:t>Nucleic Acid Research, 2012, web server issue</a:t>
            </a:r>
            <a:endParaRPr lang="en-US" sz="2200" dirty="0"/>
          </a:p>
        </p:txBody>
      </p:sp>
    </p:spTree>
    <p:extLst>
      <p:ext uri="{BB962C8B-B14F-4D97-AF65-F5344CB8AC3E}">
        <p14:creationId xmlns:p14="http://schemas.microsoft.com/office/powerpoint/2010/main" val="10382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FC9B-2BB5-E24A-A6A3-0F3D667786FF}"/>
              </a:ext>
            </a:extLst>
          </p:cNvPr>
          <p:cNvSpPr>
            <a:spLocks noGrp="1"/>
          </p:cNvSpPr>
          <p:nvPr>
            <p:ph type="title"/>
          </p:nvPr>
        </p:nvSpPr>
        <p:spPr>
          <a:xfrm>
            <a:off x="1141413" y="609600"/>
            <a:ext cx="9905998" cy="762000"/>
          </a:xfrm>
        </p:spPr>
        <p:txBody>
          <a:bodyPr/>
          <a:lstStyle/>
          <a:p>
            <a:r>
              <a:rPr lang="en-US" dirty="0"/>
              <a:t>Read Trimming</a:t>
            </a:r>
          </a:p>
        </p:txBody>
      </p:sp>
      <p:sp>
        <p:nvSpPr>
          <p:cNvPr id="3" name="Content Placeholder 2">
            <a:extLst>
              <a:ext uri="{FF2B5EF4-FFF2-40B4-BE49-F238E27FC236}">
                <a16:creationId xmlns:a16="http://schemas.microsoft.com/office/drawing/2014/main" id="{E15DD356-026C-D24D-9035-FA0E8E848D1F}"/>
              </a:ext>
            </a:extLst>
          </p:cNvPr>
          <p:cNvSpPr>
            <a:spLocks noGrp="1"/>
          </p:cNvSpPr>
          <p:nvPr>
            <p:ph idx="1"/>
          </p:nvPr>
        </p:nvSpPr>
        <p:spPr>
          <a:xfrm>
            <a:off x="1141412" y="1371601"/>
            <a:ext cx="10446849" cy="5064368"/>
          </a:xfrm>
        </p:spPr>
        <p:txBody>
          <a:bodyPr>
            <a:normAutofit fontScale="92500" lnSpcReduction="20000"/>
          </a:bodyPr>
          <a:lstStyle/>
          <a:p>
            <a:r>
              <a:rPr lang="en-US" dirty="0">
                <a:solidFill>
                  <a:schemeClr val="tx1"/>
                </a:solidFill>
              </a:rPr>
              <a:t>pseudocode:</a:t>
            </a:r>
            <a:endParaRPr lang="en-US" dirty="0">
              <a:solidFill>
                <a:srgbClr val="00B0F0"/>
              </a:solidFill>
            </a:endParaRPr>
          </a:p>
          <a:p>
            <a:pPr marL="457200" lvl="1" indent="0">
              <a:lnSpc>
                <a:spcPct val="120000"/>
              </a:lnSpc>
              <a:spcBef>
                <a:spcPts val="0"/>
              </a:spcBef>
              <a:spcAft>
                <a:spcPts val="0"/>
              </a:spcAft>
              <a:buNone/>
            </a:pPr>
            <a:r>
              <a:rPr lang="en-US" dirty="0" err="1">
                <a:solidFill>
                  <a:srgbClr val="00B0F0"/>
                </a:solidFill>
                <a:latin typeface="Consolas" panose="020B0609020204030204" pitchFamily="49" charset="0"/>
                <a:cs typeface="Consolas" panose="020B0609020204030204" pitchFamily="49" charset="0"/>
              </a:rPr>
              <a:t>TrimmomaticPE</a:t>
            </a:r>
            <a:r>
              <a:rPr lang="en-US" dirty="0">
                <a:solidFill>
                  <a:srgbClr val="00B0F0"/>
                </a:solidFill>
                <a:latin typeface="Consolas" panose="020B0609020204030204" pitchFamily="49" charset="0"/>
                <a:cs typeface="Consolas" panose="020B0609020204030204" pitchFamily="49" charset="0"/>
              </a:rPr>
              <a:t> R1.fastq.gz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R2.fastq.gz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R1.trimmed.fastq.gz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R1.unpaired.fastq.gz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R2.trimmed.fastq.gz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R2.unpaired.fastq.gz \</a:t>
            </a:r>
          </a:p>
          <a:p>
            <a:pPr marL="457200" lvl="1" indent="0">
              <a:lnSpc>
                <a:spcPct val="12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SLIDINGWINDOW:4:20</a:t>
            </a:r>
          </a:p>
          <a:p>
            <a:r>
              <a:rPr lang="en-US" dirty="0">
                <a:solidFill>
                  <a:schemeClr val="tx1"/>
                </a:solidFill>
              </a:rPr>
              <a:t>actual code:</a:t>
            </a:r>
          </a:p>
          <a:p>
            <a:pPr marL="457200" lvl="1" indent="0">
              <a:buNone/>
            </a:pPr>
            <a:r>
              <a:rPr lang="en-US" dirty="0" err="1">
                <a:solidFill>
                  <a:srgbClr val="00B0F0"/>
                </a:solidFill>
                <a:latin typeface="Consolas" panose="020B0609020204030204" pitchFamily="49" charset="0"/>
                <a:cs typeface="Consolas" panose="020B0609020204030204" pitchFamily="49" charset="0"/>
              </a:rPr>
              <a:t>TrimmomaticPE</a:t>
            </a:r>
            <a:r>
              <a:rPr lang="en-US" dirty="0">
                <a:solidFill>
                  <a:srgbClr val="00B0F0"/>
                </a:solidFill>
                <a:latin typeface="Consolas" panose="020B0609020204030204" pitchFamily="49" charset="0"/>
                <a:cs typeface="Consolas" panose="020B0609020204030204" pitchFamily="49" charset="0"/>
              </a:rPr>
              <a:t>  Groth-07C-JG2_R1_001.fastq.gz Groth-07C-JG2_R2_001.fastq.gz Groth-07C-JG2_R1_001_trimmed.fastq.gz Groth-07C-JG2_R1_unpaired.fastq.gz Groth-07C-JG2_R2_001_trimmed.fastq.gz Groth-07C-JG2_R2_001_unpaired.fastq.gz SLIDINGWINDOW:4:20</a:t>
            </a:r>
          </a:p>
        </p:txBody>
      </p:sp>
    </p:spTree>
    <p:extLst>
      <p:ext uri="{BB962C8B-B14F-4D97-AF65-F5344CB8AC3E}">
        <p14:creationId xmlns:p14="http://schemas.microsoft.com/office/powerpoint/2010/main" val="186699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C77-ACAD-1A47-B2AD-59BE378124C9}"/>
              </a:ext>
            </a:extLst>
          </p:cNvPr>
          <p:cNvSpPr>
            <a:spLocks noGrp="1"/>
          </p:cNvSpPr>
          <p:nvPr>
            <p:ph type="title"/>
          </p:nvPr>
        </p:nvSpPr>
        <p:spPr/>
        <p:txBody>
          <a:bodyPr/>
          <a:lstStyle/>
          <a:p>
            <a:r>
              <a:rPr lang="en-US" dirty="0"/>
              <a:t>Before and After Trimming</a:t>
            </a:r>
          </a:p>
        </p:txBody>
      </p:sp>
      <p:pic>
        <p:nvPicPr>
          <p:cNvPr id="5" name="Content Placeholder 4" descr="A close up of a logo&#10;&#10;Description automatically generated">
            <a:extLst>
              <a:ext uri="{FF2B5EF4-FFF2-40B4-BE49-F238E27FC236}">
                <a16:creationId xmlns:a16="http://schemas.microsoft.com/office/drawing/2014/main" id="{75924C49-54C1-F143-93B0-F5F005555969}"/>
              </a:ext>
            </a:extLst>
          </p:cNvPr>
          <p:cNvPicPr>
            <a:picLocks noGrp="1" noChangeAspect="1"/>
          </p:cNvPicPr>
          <p:nvPr>
            <p:ph idx="1"/>
          </p:nvPr>
        </p:nvPicPr>
        <p:blipFill>
          <a:blip r:embed="rId2"/>
          <a:stretch>
            <a:fillRect/>
          </a:stretch>
        </p:blipFill>
        <p:spPr>
          <a:xfrm>
            <a:off x="887411" y="1981200"/>
            <a:ext cx="5080000" cy="3810000"/>
          </a:xfrm>
        </p:spPr>
      </p:pic>
      <p:pic>
        <p:nvPicPr>
          <p:cNvPr id="7" name="Picture 6" descr="A close up of a logo&#10;&#10;Description automatically generated">
            <a:extLst>
              <a:ext uri="{FF2B5EF4-FFF2-40B4-BE49-F238E27FC236}">
                <a16:creationId xmlns:a16="http://schemas.microsoft.com/office/drawing/2014/main" id="{89EF5444-434D-0643-A36B-0D6F5F75AE78}"/>
              </a:ext>
            </a:extLst>
          </p:cNvPr>
          <p:cNvPicPr>
            <a:picLocks noChangeAspect="1"/>
          </p:cNvPicPr>
          <p:nvPr/>
        </p:nvPicPr>
        <p:blipFill>
          <a:blip r:embed="rId3"/>
          <a:stretch>
            <a:fillRect/>
          </a:stretch>
        </p:blipFill>
        <p:spPr>
          <a:xfrm>
            <a:off x="6604345" y="1981200"/>
            <a:ext cx="5080000" cy="3810000"/>
          </a:xfrm>
          <a:prstGeom prst="rect">
            <a:avLst/>
          </a:prstGeom>
        </p:spPr>
      </p:pic>
    </p:spTree>
    <p:extLst>
      <p:ext uri="{BB962C8B-B14F-4D97-AF65-F5344CB8AC3E}">
        <p14:creationId xmlns:p14="http://schemas.microsoft.com/office/powerpoint/2010/main" val="1323419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4486F-D938-B845-B667-90845FDADCD8}"/>
              </a:ext>
            </a:extLst>
          </p:cNvPr>
          <p:cNvSpPr>
            <a:spLocks noGrp="1"/>
          </p:cNvSpPr>
          <p:nvPr>
            <p:ph type="title"/>
          </p:nvPr>
        </p:nvSpPr>
        <p:spPr/>
        <p:txBody>
          <a:bodyPr/>
          <a:lstStyle/>
          <a:p>
            <a:endParaRPr lang="en-US" dirty="0"/>
          </a:p>
        </p:txBody>
      </p:sp>
      <p:pic>
        <p:nvPicPr>
          <p:cNvPr id="5" name="Content Placeholder 4" descr="A close up of text on a white surface&#10;&#10;Description automatically generated">
            <a:extLst>
              <a:ext uri="{FF2B5EF4-FFF2-40B4-BE49-F238E27FC236}">
                <a16:creationId xmlns:a16="http://schemas.microsoft.com/office/drawing/2014/main" id="{35A3D81B-BBF3-FE4D-9B87-95539A82A61A}"/>
              </a:ext>
            </a:extLst>
          </p:cNvPr>
          <p:cNvPicPr>
            <a:picLocks noGrp="1" noChangeAspect="1"/>
          </p:cNvPicPr>
          <p:nvPr>
            <p:ph idx="1"/>
          </p:nvPr>
        </p:nvPicPr>
        <p:blipFill>
          <a:blip r:embed="rId2"/>
          <a:stretch>
            <a:fillRect/>
          </a:stretch>
        </p:blipFill>
        <p:spPr>
          <a:xfrm>
            <a:off x="4944086" y="2842846"/>
            <a:ext cx="7048500" cy="3810000"/>
          </a:xfrm>
        </p:spPr>
      </p:pic>
      <p:pic>
        <p:nvPicPr>
          <p:cNvPr id="7" name="Picture 6" descr="A close up of a mans face&#10;&#10;Description automatically generated">
            <a:extLst>
              <a:ext uri="{FF2B5EF4-FFF2-40B4-BE49-F238E27FC236}">
                <a16:creationId xmlns:a16="http://schemas.microsoft.com/office/drawing/2014/main" id="{FC0913C7-2656-DF49-A3C4-D151D4015BB4}"/>
              </a:ext>
            </a:extLst>
          </p:cNvPr>
          <p:cNvPicPr>
            <a:picLocks noChangeAspect="1"/>
          </p:cNvPicPr>
          <p:nvPr/>
        </p:nvPicPr>
        <p:blipFill>
          <a:blip r:embed="rId3"/>
          <a:stretch>
            <a:fillRect/>
          </a:stretch>
        </p:blipFill>
        <p:spPr>
          <a:xfrm>
            <a:off x="391257" y="205154"/>
            <a:ext cx="7048500" cy="3810000"/>
          </a:xfrm>
          <a:prstGeom prst="rect">
            <a:avLst/>
          </a:prstGeom>
        </p:spPr>
      </p:pic>
      <p:sp>
        <p:nvSpPr>
          <p:cNvPr id="8" name="TextBox 7">
            <a:extLst>
              <a:ext uri="{FF2B5EF4-FFF2-40B4-BE49-F238E27FC236}">
                <a16:creationId xmlns:a16="http://schemas.microsoft.com/office/drawing/2014/main" id="{B8F82052-FB5F-C14F-863C-87A102387081}"/>
              </a:ext>
            </a:extLst>
          </p:cNvPr>
          <p:cNvSpPr txBox="1"/>
          <p:nvPr/>
        </p:nvSpPr>
        <p:spPr>
          <a:xfrm>
            <a:off x="1967890" y="920234"/>
            <a:ext cx="2584554" cy="369332"/>
          </a:xfrm>
          <a:prstGeom prst="rect">
            <a:avLst/>
          </a:prstGeom>
          <a:noFill/>
        </p:spPr>
        <p:txBody>
          <a:bodyPr wrap="none" rtlCol="0">
            <a:spAutoFit/>
          </a:bodyPr>
          <a:lstStyle/>
          <a:p>
            <a:r>
              <a:rPr lang="en-US" dirty="0">
                <a:solidFill>
                  <a:schemeClr val="bg1"/>
                </a:solidFill>
              </a:rPr>
              <a:t>Before adapter removal</a:t>
            </a:r>
          </a:p>
        </p:txBody>
      </p:sp>
      <p:sp>
        <p:nvSpPr>
          <p:cNvPr id="9" name="TextBox 8">
            <a:extLst>
              <a:ext uri="{FF2B5EF4-FFF2-40B4-BE49-F238E27FC236}">
                <a16:creationId xmlns:a16="http://schemas.microsoft.com/office/drawing/2014/main" id="{82CDF22F-24B3-2848-98E5-630C66542B71}"/>
              </a:ext>
            </a:extLst>
          </p:cNvPr>
          <p:cNvSpPr txBox="1"/>
          <p:nvPr/>
        </p:nvSpPr>
        <p:spPr>
          <a:xfrm>
            <a:off x="8586288" y="4378514"/>
            <a:ext cx="2461123" cy="369332"/>
          </a:xfrm>
          <a:prstGeom prst="rect">
            <a:avLst/>
          </a:prstGeom>
          <a:noFill/>
        </p:spPr>
        <p:txBody>
          <a:bodyPr wrap="none" rtlCol="0">
            <a:spAutoFit/>
          </a:bodyPr>
          <a:lstStyle/>
          <a:p>
            <a:r>
              <a:rPr lang="en-US" dirty="0">
                <a:solidFill>
                  <a:schemeClr val="bg1"/>
                </a:solidFill>
              </a:rPr>
              <a:t>After adapter removal</a:t>
            </a:r>
          </a:p>
        </p:txBody>
      </p:sp>
    </p:spTree>
    <p:extLst>
      <p:ext uri="{BB962C8B-B14F-4D97-AF65-F5344CB8AC3E}">
        <p14:creationId xmlns:p14="http://schemas.microsoft.com/office/powerpoint/2010/main" val="609014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B64B-5EA4-3641-ACB6-B31A58CD1AF0}"/>
              </a:ext>
            </a:extLst>
          </p:cNvPr>
          <p:cNvSpPr>
            <a:spLocks noGrp="1"/>
          </p:cNvSpPr>
          <p:nvPr>
            <p:ph type="title"/>
          </p:nvPr>
        </p:nvSpPr>
        <p:spPr>
          <a:xfrm>
            <a:off x="1141413" y="609600"/>
            <a:ext cx="9905998" cy="1271954"/>
          </a:xfrm>
        </p:spPr>
        <p:txBody>
          <a:bodyPr/>
          <a:lstStyle/>
          <a:p>
            <a:r>
              <a:rPr lang="en-US" dirty="0"/>
              <a:t>Remove Adapters</a:t>
            </a:r>
          </a:p>
        </p:txBody>
      </p:sp>
      <p:sp>
        <p:nvSpPr>
          <p:cNvPr id="3" name="Content Placeholder 2">
            <a:extLst>
              <a:ext uri="{FF2B5EF4-FFF2-40B4-BE49-F238E27FC236}">
                <a16:creationId xmlns:a16="http://schemas.microsoft.com/office/drawing/2014/main" id="{CB35C351-5B68-774C-88FC-8B86D0780DD7}"/>
              </a:ext>
            </a:extLst>
          </p:cNvPr>
          <p:cNvSpPr>
            <a:spLocks noGrp="1"/>
          </p:cNvSpPr>
          <p:nvPr>
            <p:ph idx="1"/>
          </p:nvPr>
        </p:nvSpPr>
        <p:spPr>
          <a:xfrm>
            <a:off x="281354" y="1652955"/>
            <a:ext cx="12045461" cy="4958860"/>
          </a:xfrm>
        </p:spPr>
        <p:txBody>
          <a:bodyPr>
            <a:normAutofit/>
          </a:bodyPr>
          <a:lstStyle/>
          <a:p>
            <a:r>
              <a:rPr lang="en-US" dirty="0"/>
              <a:t>pseudocode:</a:t>
            </a:r>
          </a:p>
          <a:p>
            <a:pPr marL="457200" lvl="1" indent="0">
              <a:lnSpc>
                <a:spcPct val="110000"/>
              </a:lnSpc>
              <a:spcBef>
                <a:spcPts val="0"/>
              </a:spcBef>
              <a:spcAft>
                <a:spcPts val="0"/>
              </a:spcAft>
              <a:buNone/>
            </a:pPr>
            <a:r>
              <a:rPr lang="en-US" dirty="0">
                <a:solidFill>
                  <a:srgbClr val="00B0F0"/>
                </a:solidFill>
                <a:latin typeface="Consolas" panose="020B0609020204030204" pitchFamily="49" charset="0"/>
                <a:cs typeface="Consolas" panose="020B0609020204030204" pitchFamily="49" charset="0"/>
              </a:rPr>
              <a:t>﻿</a:t>
            </a:r>
            <a:r>
              <a:rPr lang="en-US" sz="2200" dirty="0" err="1">
                <a:solidFill>
                  <a:srgbClr val="00B0F0"/>
                </a:solidFill>
                <a:latin typeface="Consolas" panose="020B0609020204030204" pitchFamily="49" charset="0"/>
                <a:cs typeface="Consolas" panose="020B0609020204030204" pitchFamily="49" charset="0"/>
              </a:rPr>
              <a:t>cutadapt</a:t>
            </a:r>
            <a:r>
              <a:rPr lang="en-US" sz="2200" dirty="0">
                <a:solidFill>
                  <a:srgbClr val="00B0F0"/>
                </a:solidFill>
                <a:latin typeface="Consolas" panose="020B0609020204030204" pitchFamily="49" charset="0"/>
                <a:cs typeface="Consolas" panose="020B0609020204030204" pitchFamily="49" charset="0"/>
              </a:rPr>
              <a:t> -a AGATCGGAAGAG \            </a:t>
            </a:r>
            <a:r>
              <a:rPr lang="en-US" sz="2600" dirty="0"/>
              <a:t>#Illumina universal adapter</a:t>
            </a:r>
          </a:p>
          <a:p>
            <a:pPr marL="457200" lvl="1" indent="0">
              <a:lnSpc>
                <a:spcPct val="110000"/>
              </a:lnSpc>
              <a:spcBef>
                <a:spcPts val="0"/>
              </a:spcBef>
              <a:spcAft>
                <a:spcPts val="0"/>
              </a:spcAft>
              <a:buNone/>
            </a:pPr>
            <a:r>
              <a:rPr lang="en-US" sz="2200" dirty="0">
                <a:solidFill>
                  <a:srgbClr val="00B0F0"/>
                </a:solidFill>
                <a:latin typeface="Consolas" panose="020B0609020204030204" pitchFamily="49" charset="0"/>
                <a:cs typeface="Consolas" panose="020B0609020204030204" pitchFamily="49" charset="0"/>
              </a:rPr>
              <a:t>-o R1.trimmed.cutadapt.fastq.gz \     </a:t>
            </a:r>
            <a:r>
              <a:rPr lang="en-US" sz="2600" dirty="0"/>
              <a:t>#output  forward</a:t>
            </a:r>
          </a:p>
          <a:p>
            <a:pPr marL="457200" lvl="1" indent="0">
              <a:lnSpc>
                <a:spcPct val="110000"/>
              </a:lnSpc>
              <a:spcBef>
                <a:spcPts val="0"/>
              </a:spcBef>
              <a:spcAft>
                <a:spcPts val="0"/>
              </a:spcAft>
              <a:buNone/>
            </a:pPr>
            <a:r>
              <a:rPr lang="en-US" sz="2200" dirty="0">
                <a:solidFill>
                  <a:srgbClr val="00B0F0"/>
                </a:solidFill>
                <a:latin typeface="Consolas" panose="020B0609020204030204" pitchFamily="49" charset="0"/>
                <a:cs typeface="Consolas" panose="020B0609020204030204" pitchFamily="49" charset="0"/>
              </a:rPr>
              <a:t>-p R2.trimmed.cutadapt.fastq.gz \     </a:t>
            </a:r>
            <a:r>
              <a:rPr lang="en-US" sz="2600" dirty="0"/>
              <a:t>#output reverse</a:t>
            </a:r>
          </a:p>
          <a:p>
            <a:pPr marL="457200" lvl="1" indent="0">
              <a:lnSpc>
                <a:spcPct val="110000"/>
              </a:lnSpc>
              <a:spcBef>
                <a:spcPts val="0"/>
              </a:spcBef>
              <a:spcAft>
                <a:spcPts val="0"/>
              </a:spcAft>
              <a:buNone/>
            </a:pPr>
            <a:r>
              <a:rPr lang="en-US" sz="2200" dirty="0">
                <a:solidFill>
                  <a:srgbClr val="00B0F0"/>
                </a:solidFill>
                <a:latin typeface="Consolas" panose="020B0609020204030204" pitchFamily="49" charset="0"/>
                <a:cs typeface="Consolas" panose="020B0609020204030204" pitchFamily="49" charset="0"/>
              </a:rPr>
              <a:t>in.R1.trimmed.fastq.gz \              </a:t>
            </a:r>
            <a:r>
              <a:rPr lang="en-US" sz="2600" dirty="0"/>
              <a:t>#input forward</a:t>
            </a:r>
          </a:p>
          <a:p>
            <a:pPr marL="457200" lvl="1" indent="0">
              <a:lnSpc>
                <a:spcPct val="110000"/>
              </a:lnSpc>
              <a:spcBef>
                <a:spcPts val="0"/>
              </a:spcBef>
              <a:spcAft>
                <a:spcPts val="0"/>
              </a:spcAft>
              <a:buNone/>
            </a:pPr>
            <a:r>
              <a:rPr lang="en-US" sz="2200" dirty="0">
                <a:solidFill>
                  <a:srgbClr val="00B0F0"/>
                </a:solidFill>
                <a:latin typeface="Consolas" panose="020B0609020204030204" pitchFamily="49" charset="0"/>
                <a:cs typeface="Consolas" panose="020B0609020204030204" pitchFamily="49" charset="0"/>
              </a:rPr>
              <a:t>in.R2.trimmed.fastq.gz                </a:t>
            </a:r>
            <a:r>
              <a:rPr lang="en-US" sz="2600" dirty="0"/>
              <a:t>#input reverse</a:t>
            </a:r>
          </a:p>
          <a:p>
            <a:r>
              <a:rPr lang="en-US" dirty="0"/>
              <a:t>code example:﻿</a:t>
            </a:r>
          </a:p>
          <a:p>
            <a:pPr marL="457200" lvl="1" indent="0">
              <a:buNone/>
            </a:pPr>
            <a:r>
              <a:rPr lang="en-US" dirty="0" err="1">
                <a:solidFill>
                  <a:srgbClr val="00B0F0"/>
                </a:solidFill>
                <a:latin typeface="Consolas" panose="020B0609020204030204" pitchFamily="49" charset="0"/>
                <a:cs typeface="Consolas" panose="020B0609020204030204" pitchFamily="49" charset="0"/>
              </a:rPr>
              <a:t>cutadapt</a:t>
            </a:r>
            <a:r>
              <a:rPr lang="en-US" dirty="0">
                <a:solidFill>
                  <a:srgbClr val="00B0F0"/>
                </a:solidFill>
                <a:latin typeface="Consolas" panose="020B0609020204030204" pitchFamily="49" charset="0"/>
                <a:cs typeface="Consolas" panose="020B0609020204030204" pitchFamily="49" charset="0"/>
              </a:rPr>
              <a:t> -a AGATCGGAAGAG -o Groth-07C-JG2_R1_001_trimmed.cutadapt.fastq.gz -p Groth-07C-JG2_R2_001_trimmed.cutadapt.fastq.gz Groth-07C-JG2_R1_001_trimmed.fastq.gz Groth-07C-JG2_R2_001_trimmed.fastq.gz</a:t>
            </a:r>
          </a:p>
        </p:txBody>
      </p:sp>
    </p:spTree>
    <p:extLst>
      <p:ext uri="{BB962C8B-B14F-4D97-AF65-F5344CB8AC3E}">
        <p14:creationId xmlns:p14="http://schemas.microsoft.com/office/powerpoint/2010/main" val="3343043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A046-6BCD-0944-A9DB-A7F4F0A8C36D}"/>
              </a:ext>
            </a:extLst>
          </p:cNvPr>
          <p:cNvSpPr>
            <a:spLocks noGrp="1"/>
          </p:cNvSpPr>
          <p:nvPr>
            <p:ph type="title"/>
          </p:nvPr>
        </p:nvSpPr>
        <p:spPr/>
        <p:txBody>
          <a:bodyPr>
            <a:normAutofit/>
          </a:bodyPr>
          <a:lstStyle/>
          <a:p>
            <a:r>
              <a:rPr lang="en-US" dirty="0"/>
              <a:t>Let’s map a genome (but don’t get crazy)</a:t>
            </a:r>
          </a:p>
        </p:txBody>
      </p:sp>
      <p:sp>
        <p:nvSpPr>
          <p:cNvPr id="3" name="Content Placeholder 2">
            <a:extLst>
              <a:ext uri="{FF2B5EF4-FFF2-40B4-BE49-F238E27FC236}">
                <a16:creationId xmlns:a16="http://schemas.microsoft.com/office/drawing/2014/main" id="{64F54C2D-63E6-2743-BCA2-B7DFCF3A9742}"/>
              </a:ext>
            </a:extLst>
          </p:cNvPr>
          <p:cNvSpPr>
            <a:spLocks noGrp="1"/>
          </p:cNvSpPr>
          <p:nvPr>
            <p:ph idx="1"/>
          </p:nvPr>
        </p:nvSpPr>
        <p:spPr/>
        <p:txBody>
          <a:bodyPr>
            <a:normAutofit/>
          </a:bodyPr>
          <a:lstStyle/>
          <a:p>
            <a:r>
              <a:rPr lang="en-US" dirty="0"/>
              <a:t>Download files from my git repository </a:t>
            </a:r>
          </a:p>
          <a:p>
            <a:pPr marL="0" indent="0">
              <a:buNone/>
            </a:pPr>
            <a:r>
              <a:rPr lang="en-US" dirty="0">
                <a:solidFill>
                  <a:srgbClr val="00B0F0"/>
                </a:solidFill>
                <a:latin typeface="Consolas" panose="020B0609020204030204" pitchFamily="49" charset="0"/>
                <a:cs typeface="Consolas" panose="020B0609020204030204" pitchFamily="49" charset="0"/>
              </a:rPr>
              <a:t>	git clone ﻿https://</a:t>
            </a:r>
            <a:r>
              <a:rPr lang="en-US" dirty="0" err="1">
                <a:solidFill>
                  <a:srgbClr val="00B0F0"/>
                </a:solidFill>
                <a:latin typeface="Consolas" panose="020B0609020204030204" pitchFamily="49" charset="0"/>
                <a:cs typeface="Consolas" panose="020B0609020204030204" pitchFamily="49" charset="0"/>
              </a:rPr>
              <a:t>github.com</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deanbobo</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amnh-ngs</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workshop.git</a:t>
            </a:r>
            <a:endParaRPr lang="en-US" dirty="0">
              <a:solidFill>
                <a:srgbClr val="00B0F0"/>
              </a:solidFill>
              <a:latin typeface="Consolas" panose="020B0609020204030204" pitchFamily="49" charset="0"/>
              <a:cs typeface="Consolas" panose="020B0609020204030204" pitchFamily="49" charset="0"/>
            </a:endParaRPr>
          </a:p>
          <a:p>
            <a:pPr marL="0" indent="0">
              <a:buNone/>
            </a:pPr>
            <a:r>
              <a:rPr lang="en-US" dirty="0">
                <a:solidFill>
                  <a:srgbClr val="00B0F0"/>
                </a:solidFill>
                <a:latin typeface="Consolas" panose="020B0609020204030204" pitchFamily="49" charset="0"/>
                <a:cs typeface="Consolas" panose="020B0609020204030204" pitchFamily="49" charset="0"/>
              </a:rPr>
              <a:t>	cd </a:t>
            </a:r>
            <a:r>
              <a:rPr lang="en-US" dirty="0" err="1">
                <a:solidFill>
                  <a:srgbClr val="00B0F0"/>
                </a:solidFill>
                <a:latin typeface="Consolas" panose="020B0609020204030204" pitchFamily="49" charset="0"/>
                <a:cs typeface="Consolas" panose="020B0609020204030204" pitchFamily="49" charset="0"/>
              </a:rPr>
              <a:t>amnh</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ngs</a:t>
            </a:r>
            <a:r>
              <a:rPr lang="en-US" dirty="0">
                <a:solidFill>
                  <a:srgbClr val="00B0F0"/>
                </a:solidFill>
                <a:latin typeface="Consolas" panose="020B0609020204030204" pitchFamily="49" charset="0"/>
                <a:cs typeface="Consolas" panose="020B0609020204030204" pitchFamily="49" charset="0"/>
              </a:rPr>
              <a:t>-workshop</a:t>
            </a:r>
          </a:p>
          <a:p>
            <a:r>
              <a:rPr lang="en-US" dirty="0">
                <a:solidFill>
                  <a:schemeClr val="tx1"/>
                </a:solidFill>
                <a:cs typeface="Consolas" panose="020B0609020204030204" pitchFamily="49" charset="0"/>
              </a:rPr>
              <a:t>Decompress the </a:t>
            </a:r>
            <a:r>
              <a:rPr lang="en-US" dirty="0" err="1">
                <a:solidFill>
                  <a:schemeClr val="tx1"/>
                </a:solidFill>
                <a:cs typeface="Consolas" panose="020B0609020204030204" pitchFamily="49" charset="0"/>
              </a:rPr>
              <a:t>fasta</a:t>
            </a:r>
            <a:r>
              <a:rPr lang="en-US" dirty="0">
                <a:solidFill>
                  <a:schemeClr val="tx1"/>
                </a:solidFill>
                <a:cs typeface="Consolas" panose="020B0609020204030204" pitchFamily="49" charset="0"/>
              </a:rPr>
              <a:t> file</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gunzip</a:t>
            </a:r>
            <a:r>
              <a:rPr lang="en-US" dirty="0">
                <a:solidFill>
                  <a:srgbClr val="00B0F0"/>
                </a:solidFill>
                <a:latin typeface="Consolas" panose="020B0609020204030204" pitchFamily="49" charset="0"/>
                <a:cs typeface="Consolas" panose="020B0609020204030204" pitchFamily="49" charset="0"/>
              </a:rPr>
              <a:t> ﻿canFam3.1.MT.fa.gz</a:t>
            </a:r>
          </a:p>
        </p:txBody>
      </p:sp>
    </p:spTree>
    <p:extLst>
      <p:ext uri="{BB962C8B-B14F-4D97-AF65-F5344CB8AC3E}">
        <p14:creationId xmlns:p14="http://schemas.microsoft.com/office/powerpoint/2010/main" val="2641989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F5AF-57E3-A847-95AA-4DA24FD1C39C}"/>
              </a:ext>
            </a:extLst>
          </p:cNvPr>
          <p:cNvSpPr>
            <a:spLocks noGrp="1"/>
          </p:cNvSpPr>
          <p:nvPr>
            <p:ph type="title"/>
          </p:nvPr>
        </p:nvSpPr>
        <p:spPr/>
        <p:txBody>
          <a:bodyPr/>
          <a:lstStyle/>
          <a:p>
            <a:r>
              <a:rPr lang="en-US" dirty="0"/>
              <a:t>Create Index Files</a:t>
            </a:r>
          </a:p>
        </p:txBody>
      </p:sp>
      <p:sp>
        <p:nvSpPr>
          <p:cNvPr id="3" name="Content Placeholder 2">
            <a:extLst>
              <a:ext uri="{FF2B5EF4-FFF2-40B4-BE49-F238E27FC236}">
                <a16:creationId xmlns:a16="http://schemas.microsoft.com/office/drawing/2014/main" id="{F9B13EC5-B59A-8A44-9FCC-CFD6B335ABCE}"/>
              </a:ext>
            </a:extLst>
          </p:cNvPr>
          <p:cNvSpPr>
            <a:spLocks noGrp="1"/>
          </p:cNvSpPr>
          <p:nvPr>
            <p:ph idx="1"/>
          </p:nvPr>
        </p:nvSpPr>
        <p:spPr/>
        <p:txBody>
          <a:bodyPr>
            <a:normAutofit/>
          </a:bodyPr>
          <a:lstStyle/>
          <a:p>
            <a:r>
              <a:rPr lang="en-US" dirty="0"/>
              <a:t>BWA index files</a:t>
            </a:r>
          </a:p>
          <a:p>
            <a:pPr marL="0" indent="0">
              <a:buNone/>
            </a:pPr>
            <a:r>
              <a:rPr lang="en-US" dirty="0">
                <a:solidFill>
                  <a:srgbClr val="00B0F0"/>
                </a:solidFill>
                <a:latin typeface="Consolas" panose="020B0609020204030204" pitchFamily="49" charset="0"/>
                <a:cs typeface="Consolas" panose="020B0609020204030204" pitchFamily="49" charset="0"/>
              </a:rPr>
              <a:t>	bwa index ﻿canFam3.1.MT.fa</a:t>
            </a:r>
            <a:endParaRPr lang="en-US" dirty="0"/>
          </a:p>
          <a:p>
            <a:r>
              <a:rPr lang="en-US" dirty="0" err="1"/>
              <a:t>Samtools</a:t>
            </a:r>
            <a:r>
              <a:rPr lang="en-US" dirty="0"/>
              <a:t> index file</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faidx</a:t>
            </a:r>
            <a:r>
              <a:rPr lang="en-US" dirty="0">
                <a:solidFill>
                  <a:srgbClr val="00B0F0"/>
                </a:solidFill>
                <a:latin typeface="Consolas" panose="020B0609020204030204" pitchFamily="49" charset="0"/>
                <a:cs typeface="Consolas" panose="020B0609020204030204" pitchFamily="49" charset="0"/>
              </a:rPr>
              <a:t> ﻿canFam3.1.MT.fa</a:t>
            </a:r>
          </a:p>
          <a:p>
            <a:r>
              <a:rPr lang="en-US" dirty="0"/>
              <a:t>Create a Sequence Dictionary</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picard</a:t>
            </a:r>
            <a:r>
              <a:rPr lang="en-US" dirty="0">
                <a:solidFill>
                  <a:srgbClr val="00B0F0"/>
                </a:solidFill>
                <a:latin typeface="Consolas" panose="020B0609020204030204" pitchFamily="49" charset="0"/>
                <a:cs typeface="Consolas" panose="020B0609020204030204" pitchFamily="49" charset="0"/>
              </a:rPr>
              <a:t>-tools </a:t>
            </a:r>
            <a:r>
              <a:rPr lang="en-US" dirty="0" err="1">
                <a:solidFill>
                  <a:srgbClr val="00B0F0"/>
                </a:solidFill>
                <a:latin typeface="Consolas" panose="020B0609020204030204" pitchFamily="49" charset="0"/>
                <a:cs typeface="Consolas" panose="020B0609020204030204" pitchFamily="49" charset="0"/>
              </a:rPr>
              <a:t>CreateSequenceDictionary</a:t>
            </a:r>
            <a:r>
              <a:rPr lang="en-US" dirty="0">
                <a:solidFill>
                  <a:srgbClr val="00B0F0"/>
                </a:solidFill>
                <a:latin typeface="Consolas" panose="020B0609020204030204" pitchFamily="49" charset="0"/>
                <a:cs typeface="Consolas" panose="020B0609020204030204" pitchFamily="49" charset="0"/>
              </a:rPr>
              <a:t> R= 	canFam3.1.MT.fa O= canFam3.1.MT.dict</a:t>
            </a:r>
            <a:endParaRPr lang="en-US" dirty="0"/>
          </a:p>
        </p:txBody>
      </p:sp>
    </p:spTree>
    <p:extLst>
      <p:ext uri="{BB962C8B-B14F-4D97-AF65-F5344CB8AC3E}">
        <p14:creationId xmlns:p14="http://schemas.microsoft.com/office/powerpoint/2010/main" val="2478679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DD52-E527-C648-8F8F-D40A45C62F93}"/>
              </a:ext>
            </a:extLst>
          </p:cNvPr>
          <p:cNvSpPr>
            <a:spLocks noGrp="1"/>
          </p:cNvSpPr>
          <p:nvPr>
            <p:ph type="title"/>
          </p:nvPr>
        </p:nvSpPr>
        <p:spPr/>
        <p:txBody>
          <a:bodyPr/>
          <a:lstStyle/>
          <a:p>
            <a:r>
              <a:rPr lang="en-US" dirty="0"/>
              <a:t>BWA MEM aligner</a:t>
            </a:r>
          </a:p>
        </p:txBody>
      </p:sp>
      <p:sp>
        <p:nvSpPr>
          <p:cNvPr id="3" name="Content Placeholder 2">
            <a:extLst>
              <a:ext uri="{FF2B5EF4-FFF2-40B4-BE49-F238E27FC236}">
                <a16:creationId xmlns:a16="http://schemas.microsoft.com/office/drawing/2014/main" id="{B368B4A1-2697-2246-88CE-28682F1F5ADA}"/>
              </a:ext>
            </a:extLst>
          </p:cNvPr>
          <p:cNvSpPr>
            <a:spLocks noGrp="1"/>
          </p:cNvSpPr>
          <p:nvPr>
            <p:ph idx="1"/>
          </p:nvPr>
        </p:nvSpPr>
        <p:spPr>
          <a:xfrm>
            <a:off x="263770" y="1776047"/>
            <a:ext cx="11693768" cy="4015154"/>
          </a:xfrm>
        </p:spPr>
        <p:txBody>
          <a:bodyPr/>
          <a:lstStyle/>
          <a:p>
            <a:r>
              <a:rPr lang="en-US" dirty="0"/>
              <a:t>bwa is a short read aligner. It requires an indexed reference genome (bwa index command from previous slide)﻿</a:t>
            </a:r>
          </a:p>
          <a:p>
            <a:pPr marL="457200" lvl="1" indent="0">
              <a:buNone/>
            </a:pPr>
            <a:r>
              <a:rPr lang="en-US" dirty="0">
                <a:solidFill>
                  <a:srgbClr val="00B0F0"/>
                </a:solidFill>
                <a:latin typeface="Consolas" panose="020B0609020204030204" pitchFamily="49" charset="0"/>
                <a:cs typeface="Consolas" panose="020B0609020204030204" pitchFamily="49" charset="0"/>
              </a:rPr>
              <a:t>bwa mem –R '@RG\</a:t>
            </a:r>
            <a:r>
              <a:rPr lang="en-US" dirty="0" err="1">
                <a:solidFill>
                  <a:srgbClr val="00B0F0"/>
                </a:solidFill>
                <a:latin typeface="Consolas" panose="020B0609020204030204" pitchFamily="49" charset="0"/>
                <a:cs typeface="Consolas" panose="020B0609020204030204" pitchFamily="49" charset="0"/>
              </a:rPr>
              <a:t>tID:coyote</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tSM:coyote</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tLB:coyote</a:t>
            </a:r>
            <a:r>
              <a:rPr lang="en-US" dirty="0">
                <a:solidFill>
                  <a:srgbClr val="00B0F0"/>
                </a:solidFill>
                <a:latin typeface="Consolas" panose="020B0609020204030204" pitchFamily="49" charset="0"/>
                <a:cs typeface="Consolas" panose="020B0609020204030204" pitchFamily="49" charset="0"/>
              </a:rPr>
              <a:t>\</a:t>
            </a:r>
            <a:r>
              <a:rPr lang="en-US" dirty="0" err="1">
                <a:solidFill>
                  <a:srgbClr val="00B0F0"/>
                </a:solidFill>
                <a:latin typeface="Consolas" panose="020B0609020204030204" pitchFamily="49" charset="0"/>
                <a:cs typeface="Consolas" panose="020B0609020204030204" pitchFamily="49" charset="0"/>
              </a:rPr>
              <a:t>tPL:Illumina</a:t>
            </a:r>
            <a:r>
              <a:rPr lang="en-US" dirty="0">
                <a:solidFill>
                  <a:srgbClr val="00B0F0"/>
                </a:solidFill>
                <a:latin typeface="Consolas" panose="020B0609020204030204" pitchFamily="49" charset="0"/>
                <a:cs typeface="Consolas" panose="020B0609020204030204" pitchFamily="49" charset="0"/>
              </a:rPr>
              <a:t>' canFam3.1.MT.fa</a:t>
            </a:r>
            <a:r>
              <a:rPr lang="en-US" dirty="0"/>
              <a:t> </a:t>
            </a:r>
            <a:r>
              <a:rPr lang="en-US" dirty="0">
                <a:solidFill>
                  <a:srgbClr val="00B0F0"/>
                </a:solidFill>
                <a:latin typeface="Consolas" panose="020B0609020204030204" pitchFamily="49" charset="0"/>
                <a:cs typeface="Consolas" panose="020B0609020204030204" pitchFamily="49" charset="0"/>
              </a:rPr>
              <a:t>coyote.R1.MT.fq.gz coyote.R2.MT.fq.gz -t 2 | </a:t>
            </a: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view -</a:t>
            </a:r>
            <a:r>
              <a:rPr lang="en-US" dirty="0" err="1">
                <a:solidFill>
                  <a:srgbClr val="00B0F0"/>
                </a:solidFill>
                <a:latin typeface="Consolas" panose="020B0609020204030204" pitchFamily="49" charset="0"/>
                <a:cs typeface="Consolas" panose="020B0609020204030204" pitchFamily="49" charset="0"/>
              </a:rPr>
              <a:t>bS</a:t>
            </a:r>
            <a:r>
              <a:rPr lang="en-US" dirty="0">
                <a:solidFill>
                  <a:srgbClr val="00B0F0"/>
                </a:solidFill>
                <a:latin typeface="Consolas" panose="020B0609020204030204" pitchFamily="49" charset="0"/>
                <a:cs typeface="Consolas" panose="020B0609020204030204" pitchFamily="49" charset="0"/>
              </a:rPr>
              <a:t> - &gt; </a:t>
            </a:r>
            <a:r>
              <a:rPr lang="en-US" dirty="0" err="1">
                <a:solidFill>
                  <a:srgbClr val="00B0F0"/>
                </a:solidFill>
                <a:latin typeface="Consolas" panose="020B0609020204030204" pitchFamily="49" charset="0"/>
                <a:cs typeface="Consolas" panose="020B0609020204030204" pitchFamily="49" charset="0"/>
              </a:rPr>
              <a:t>coyote.MT.bam</a:t>
            </a:r>
            <a:endParaRPr lang="en-US" dirty="0">
              <a:solidFill>
                <a:srgbClr val="00B0F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3584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5102-3FBE-1F4D-A958-E9AD68E1CEF1}"/>
              </a:ext>
            </a:extLst>
          </p:cNvPr>
          <p:cNvSpPr>
            <a:spLocks noGrp="1"/>
          </p:cNvSpPr>
          <p:nvPr>
            <p:ph type="title"/>
          </p:nvPr>
        </p:nvSpPr>
        <p:spPr/>
        <p:txBody>
          <a:bodyPr/>
          <a:lstStyle/>
          <a:p>
            <a:r>
              <a:rPr lang="en-US" dirty="0"/>
              <a:t>SAM/BAM format</a:t>
            </a:r>
          </a:p>
        </p:txBody>
      </p:sp>
      <p:sp>
        <p:nvSpPr>
          <p:cNvPr id="3" name="Content Placeholder 2">
            <a:extLst>
              <a:ext uri="{FF2B5EF4-FFF2-40B4-BE49-F238E27FC236}">
                <a16:creationId xmlns:a16="http://schemas.microsoft.com/office/drawing/2014/main" id="{850999A1-B470-9640-BB29-F3E4AB069AB4}"/>
              </a:ext>
            </a:extLst>
          </p:cNvPr>
          <p:cNvSpPr>
            <a:spLocks noGrp="1"/>
          </p:cNvSpPr>
          <p:nvPr>
            <p:ph idx="1"/>
          </p:nvPr>
        </p:nvSpPr>
        <p:spPr>
          <a:xfrm>
            <a:off x="1141413" y="1776047"/>
            <a:ext cx="9905998" cy="948266"/>
          </a:xfrm>
        </p:spPr>
        <p:txBody>
          <a:bodyPr>
            <a:normAutofit fontScale="92500" lnSpcReduction="20000"/>
          </a:bodyPr>
          <a:lstStyle/>
          <a:p>
            <a:r>
              <a:rPr lang="en-US" dirty="0"/>
              <a:t>SAM format :</a:t>
            </a:r>
            <a:r>
              <a:rPr lang="en-US" dirty="0">
                <a:hlinkClick r:id="rId2"/>
              </a:rPr>
              <a:t>https://samtools.github.io/hts-specs/SAMv1.pdf</a:t>
            </a:r>
            <a:endParaRPr lang="en-US" dirty="0"/>
          </a:p>
          <a:p>
            <a:r>
              <a:rPr lang="en-US" dirty="0"/>
              <a:t>Tab separated file. One line per read. These are the columns:</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D5FF9F9-C224-D54D-A9BA-575EF20F5A83}"/>
              </a:ext>
            </a:extLst>
          </p:cNvPr>
          <p:cNvPicPr>
            <a:picLocks noChangeAspect="1"/>
          </p:cNvPicPr>
          <p:nvPr/>
        </p:nvPicPr>
        <p:blipFill>
          <a:blip r:embed="rId3"/>
          <a:stretch>
            <a:fillRect/>
          </a:stretch>
        </p:blipFill>
        <p:spPr>
          <a:xfrm>
            <a:off x="1047078" y="2724313"/>
            <a:ext cx="10097843" cy="3423665"/>
          </a:xfrm>
          <a:prstGeom prst="rect">
            <a:avLst/>
          </a:prstGeom>
        </p:spPr>
      </p:pic>
    </p:spTree>
    <p:extLst>
      <p:ext uri="{BB962C8B-B14F-4D97-AF65-F5344CB8AC3E}">
        <p14:creationId xmlns:p14="http://schemas.microsoft.com/office/powerpoint/2010/main" val="426501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C159-BE1C-004D-B5A3-3F3A103E866D}"/>
              </a:ext>
            </a:extLst>
          </p:cNvPr>
          <p:cNvSpPr>
            <a:spLocks noGrp="1"/>
          </p:cNvSpPr>
          <p:nvPr>
            <p:ph type="title"/>
          </p:nvPr>
        </p:nvSpPr>
        <p:spPr/>
        <p:txBody>
          <a:bodyPr/>
          <a:lstStyle/>
          <a:p>
            <a:r>
              <a:rPr lang="en-US" dirty="0"/>
              <a:t>FASTQs</a:t>
            </a:r>
          </a:p>
        </p:txBody>
      </p:sp>
      <p:sp>
        <p:nvSpPr>
          <p:cNvPr id="3" name="Content Placeholder 2">
            <a:extLst>
              <a:ext uri="{FF2B5EF4-FFF2-40B4-BE49-F238E27FC236}">
                <a16:creationId xmlns:a16="http://schemas.microsoft.com/office/drawing/2014/main" id="{2DA02383-F1C6-8F45-8B8B-4C7CF2CE90CB}"/>
              </a:ext>
            </a:extLst>
          </p:cNvPr>
          <p:cNvSpPr>
            <a:spLocks noGrp="1"/>
          </p:cNvSpPr>
          <p:nvPr>
            <p:ph idx="1"/>
          </p:nvPr>
        </p:nvSpPr>
        <p:spPr/>
        <p:txBody>
          <a:bodyPr/>
          <a:lstStyle/>
          <a:p>
            <a:r>
              <a:rPr lang="en-US" dirty="0">
                <a:effectLst/>
              </a:rPr>
              <a:t>The FASTQ format is the </a:t>
            </a:r>
            <a:r>
              <a:rPr lang="en-US" i="1" dirty="0">
                <a:effectLst/>
              </a:rPr>
              <a:t>de facto </a:t>
            </a:r>
            <a:r>
              <a:rPr lang="en-US" dirty="0">
                <a:effectLst/>
              </a:rPr>
              <a:t>standard by </a:t>
            </a:r>
            <a:r>
              <a:rPr lang="en-US">
                <a:effectLst/>
              </a:rPr>
              <a:t>which many </a:t>
            </a:r>
            <a:r>
              <a:rPr lang="en-US" dirty="0">
                <a:effectLst/>
              </a:rPr>
              <a:t>sequencing instruments represent data. </a:t>
            </a:r>
          </a:p>
          <a:p>
            <a:r>
              <a:rPr lang="en-US" dirty="0">
                <a:effectLst/>
              </a:rPr>
              <a:t>It may be thought of as a variant of the FASTA format that allows it to associate a quality measure to each sequence base, FASTA with QUALITIES.</a:t>
            </a:r>
            <a:endParaRPr lang="en-US" dirty="0"/>
          </a:p>
        </p:txBody>
      </p:sp>
    </p:spTree>
    <p:extLst>
      <p:ext uri="{BB962C8B-B14F-4D97-AF65-F5344CB8AC3E}">
        <p14:creationId xmlns:p14="http://schemas.microsoft.com/office/powerpoint/2010/main" val="339868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F93C2-789B-8549-A8C4-086F9E3DF1C0}"/>
              </a:ext>
            </a:extLst>
          </p:cNvPr>
          <p:cNvSpPr>
            <a:spLocks noGrp="1"/>
          </p:cNvSpPr>
          <p:nvPr>
            <p:ph type="title"/>
          </p:nvPr>
        </p:nvSpPr>
        <p:spPr/>
        <p:txBody>
          <a:bodyPr/>
          <a:lstStyle/>
          <a:p>
            <a:r>
              <a:rPr lang="en-US" dirty="0"/>
              <a:t>Some basic BAM info</a:t>
            </a:r>
          </a:p>
        </p:txBody>
      </p:sp>
      <p:sp>
        <p:nvSpPr>
          <p:cNvPr id="3" name="Content Placeholder 2">
            <a:extLst>
              <a:ext uri="{FF2B5EF4-FFF2-40B4-BE49-F238E27FC236}">
                <a16:creationId xmlns:a16="http://schemas.microsoft.com/office/drawing/2014/main" id="{288469E7-56CF-0845-A193-8FFEFA100BA1}"/>
              </a:ext>
            </a:extLst>
          </p:cNvPr>
          <p:cNvSpPr>
            <a:spLocks noGrp="1"/>
          </p:cNvSpPr>
          <p:nvPr>
            <p:ph idx="1"/>
          </p:nvPr>
        </p:nvSpPr>
        <p:spPr>
          <a:xfrm>
            <a:off x="404446" y="1459524"/>
            <a:ext cx="11623431" cy="5011614"/>
          </a:xfrm>
        </p:spPr>
        <p:txBody>
          <a:bodyPr>
            <a:normAutofit fontScale="70000" lnSpcReduction="20000"/>
          </a:bodyPr>
          <a:lstStyle/>
          <a:p>
            <a:pPr marL="0" indent="0">
              <a:buNone/>
            </a:pP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flagstat</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coyote.MT.bam</a:t>
            </a:r>
            <a:endParaRPr lang="en-US" dirty="0">
              <a:solidFill>
                <a:srgbClr val="00B0F0"/>
              </a:solidFill>
              <a:latin typeface="Consolas" panose="020B0609020204030204" pitchFamily="49" charset="0"/>
              <a:cs typeface="Consolas" panose="020B0609020204030204" pitchFamily="49" charset="0"/>
            </a:endParaRPr>
          </a:p>
          <a:p>
            <a:pPr marL="457200" lvl="1" indent="0">
              <a:buNone/>
            </a:pPr>
            <a:r>
              <a:rPr lang="en-US" dirty="0">
                <a:latin typeface="Consolas" panose="020B0609020204030204" pitchFamily="49" charset="0"/>
                <a:cs typeface="Consolas" panose="020B0609020204030204" pitchFamily="49" charset="0"/>
              </a:rPr>
              <a:t>﻿</a:t>
            </a:r>
            <a:r>
              <a:rPr lang="en-US" dirty="0">
                <a:solidFill>
                  <a:schemeClr val="accent1">
                    <a:lumMod val="20000"/>
                    <a:lumOff val="80000"/>
                  </a:schemeClr>
                </a:solidFill>
                <a:latin typeface="Consolas" panose="020B0609020204030204" pitchFamily="49" charset="0"/>
                <a:cs typeface="Consolas" panose="020B0609020204030204" pitchFamily="49" charset="0"/>
              </a:rPr>
              <a:t>112788 + 0 in total (QC-passed reads + QC-failed reads)</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0 + 0 secondary</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670 + 0 supplementary</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0 + 0 duplicates</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112782 + 0 mapped (99.99% : N/A)</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112118 + 0 paired in sequencing</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56059 + 0 read1</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56059 + 0 read2</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109626 + 0 properly paired (97.78% : N/A)</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112106 + 0 with itself and mate mapped</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6 + 0 singletons (0.01% : N/A)</a:t>
            </a: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0 + 0 with mate mapped to a different </a:t>
            </a:r>
            <a:r>
              <a:rPr lang="en-US" dirty="0" err="1">
                <a:solidFill>
                  <a:schemeClr val="accent1">
                    <a:lumMod val="20000"/>
                    <a:lumOff val="80000"/>
                  </a:schemeClr>
                </a:solidFill>
                <a:latin typeface="Consolas" panose="020B0609020204030204" pitchFamily="49" charset="0"/>
                <a:cs typeface="Consolas" panose="020B0609020204030204" pitchFamily="49" charset="0"/>
              </a:rPr>
              <a:t>chr</a:t>
            </a:r>
            <a:endParaRPr lang="en-US" dirty="0">
              <a:solidFill>
                <a:schemeClr val="accent1">
                  <a:lumMod val="20000"/>
                  <a:lumOff val="80000"/>
                </a:schemeClr>
              </a:solidFill>
              <a:latin typeface="Consolas" panose="020B0609020204030204" pitchFamily="49" charset="0"/>
              <a:cs typeface="Consolas" panose="020B0609020204030204" pitchFamily="49" charset="0"/>
            </a:endParaRPr>
          </a:p>
          <a:p>
            <a:pPr marL="457200" lvl="1" indent="0">
              <a:buNone/>
            </a:pPr>
            <a:r>
              <a:rPr lang="en-US" dirty="0">
                <a:solidFill>
                  <a:schemeClr val="accent1">
                    <a:lumMod val="20000"/>
                    <a:lumOff val="80000"/>
                  </a:schemeClr>
                </a:solidFill>
                <a:latin typeface="Consolas" panose="020B0609020204030204" pitchFamily="49" charset="0"/>
                <a:cs typeface="Consolas" panose="020B0609020204030204" pitchFamily="49" charset="0"/>
              </a:rPr>
              <a:t>0 + 0 with mate mapped to a different </a:t>
            </a:r>
            <a:r>
              <a:rPr lang="en-US" dirty="0" err="1">
                <a:solidFill>
                  <a:schemeClr val="accent1">
                    <a:lumMod val="20000"/>
                    <a:lumOff val="80000"/>
                  </a:schemeClr>
                </a:solidFill>
                <a:latin typeface="Consolas" panose="020B0609020204030204" pitchFamily="49" charset="0"/>
                <a:cs typeface="Consolas" panose="020B0609020204030204" pitchFamily="49" charset="0"/>
              </a:rPr>
              <a:t>chr</a:t>
            </a:r>
            <a:r>
              <a:rPr lang="en-US" dirty="0">
                <a:solidFill>
                  <a:schemeClr val="accent1">
                    <a:lumMod val="20000"/>
                    <a:lumOff val="80000"/>
                  </a:schemeClr>
                </a:solidFill>
                <a:latin typeface="Consolas" panose="020B0609020204030204" pitchFamily="49" charset="0"/>
                <a:cs typeface="Consolas" panose="020B0609020204030204" pitchFamily="49" charset="0"/>
              </a:rPr>
              <a:t> (</a:t>
            </a:r>
            <a:r>
              <a:rPr lang="en-US" dirty="0" err="1">
                <a:solidFill>
                  <a:schemeClr val="accent1">
                    <a:lumMod val="20000"/>
                    <a:lumOff val="80000"/>
                  </a:schemeClr>
                </a:solidFill>
                <a:latin typeface="Consolas" panose="020B0609020204030204" pitchFamily="49" charset="0"/>
                <a:cs typeface="Consolas" panose="020B0609020204030204" pitchFamily="49" charset="0"/>
              </a:rPr>
              <a:t>mapQ</a:t>
            </a:r>
            <a:r>
              <a:rPr lang="en-US" dirty="0">
                <a:solidFill>
                  <a:schemeClr val="accent1">
                    <a:lumMod val="20000"/>
                    <a:lumOff val="80000"/>
                  </a:schemeClr>
                </a:solidFill>
                <a:latin typeface="Consolas" panose="020B0609020204030204" pitchFamily="49" charset="0"/>
                <a:cs typeface="Consolas" panose="020B0609020204030204" pitchFamily="49" charset="0"/>
              </a:rPr>
              <a:t>&gt;=5)</a:t>
            </a:r>
          </a:p>
        </p:txBody>
      </p:sp>
    </p:spTree>
    <p:extLst>
      <p:ext uri="{BB962C8B-B14F-4D97-AF65-F5344CB8AC3E}">
        <p14:creationId xmlns:p14="http://schemas.microsoft.com/office/powerpoint/2010/main" val="1256818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79E5-E600-AD4D-ACC5-05636AE034E8}"/>
              </a:ext>
            </a:extLst>
          </p:cNvPr>
          <p:cNvSpPr>
            <a:spLocks noGrp="1"/>
          </p:cNvSpPr>
          <p:nvPr>
            <p:ph type="title"/>
          </p:nvPr>
        </p:nvSpPr>
        <p:spPr/>
        <p:txBody>
          <a:bodyPr/>
          <a:lstStyle/>
          <a:p>
            <a:r>
              <a:rPr lang="en-US" dirty="0"/>
              <a:t>Some more BAM work</a:t>
            </a:r>
          </a:p>
        </p:txBody>
      </p:sp>
      <p:sp>
        <p:nvSpPr>
          <p:cNvPr id="3" name="Content Placeholder 2">
            <a:extLst>
              <a:ext uri="{FF2B5EF4-FFF2-40B4-BE49-F238E27FC236}">
                <a16:creationId xmlns:a16="http://schemas.microsoft.com/office/drawing/2014/main" id="{3923C733-3F15-664B-B923-86DBCC817203}"/>
              </a:ext>
            </a:extLst>
          </p:cNvPr>
          <p:cNvSpPr>
            <a:spLocks noGrp="1"/>
          </p:cNvSpPr>
          <p:nvPr>
            <p:ph idx="1"/>
          </p:nvPr>
        </p:nvSpPr>
        <p:spPr/>
        <p:txBody>
          <a:bodyPr/>
          <a:lstStyle/>
          <a:p>
            <a:r>
              <a:rPr lang="en-US" dirty="0"/>
              <a:t>View a BAM file</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view </a:t>
            </a:r>
            <a:r>
              <a:rPr lang="en-US" dirty="0" err="1">
                <a:solidFill>
                  <a:srgbClr val="00B0F0"/>
                </a:solidFill>
                <a:latin typeface="Consolas" panose="020B0609020204030204" pitchFamily="49" charset="0"/>
                <a:cs typeface="Consolas" panose="020B0609020204030204" pitchFamily="49" charset="0"/>
              </a:rPr>
              <a:t>coyote.MT.bam</a:t>
            </a:r>
            <a:r>
              <a:rPr lang="en-US" dirty="0">
                <a:solidFill>
                  <a:srgbClr val="00B0F0"/>
                </a:solidFill>
                <a:latin typeface="Consolas" panose="020B0609020204030204" pitchFamily="49" charset="0"/>
                <a:cs typeface="Consolas" panose="020B0609020204030204" pitchFamily="49" charset="0"/>
              </a:rPr>
              <a:t> | less –S</a:t>
            </a:r>
          </a:p>
          <a:p>
            <a:r>
              <a:rPr lang="en-US" dirty="0"/>
              <a:t>Sort a BAM file</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sort -o </a:t>
            </a:r>
            <a:r>
              <a:rPr lang="en-US" dirty="0" err="1">
                <a:solidFill>
                  <a:srgbClr val="00B0F0"/>
                </a:solidFill>
                <a:latin typeface="Consolas" panose="020B0609020204030204" pitchFamily="49" charset="0"/>
                <a:cs typeface="Consolas" panose="020B0609020204030204" pitchFamily="49" charset="0"/>
              </a:rPr>
              <a:t>coyote.MT.sorted.bam</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coyote.MT.bam</a:t>
            </a:r>
            <a:endParaRPr lang="en-US" dirty="0">
              <a:solidFill>
                <a:srgbClr val="00B0F0"/>
              </a:solidFill>
              <a:latin typeface="Consolas" panose="020B0609020204030204" pitchFamily="49" charset="0"/>
              <a:cs typeface="Consolas" panose="020B0609020204030204" pitchFamily="49" charset="0"/>
            </a:endParaRPr>
          </a:p>
          <a:p>
            <a:r>
              <a:rPr lang="en-US" dirty="0"/>
              <a:t>Index the alignment</a:t>
            </a:r>
          </a:p>
          <a:p>
            <a:pPr marL="0" indent="0">
              <a:buNone/>
            </a:pP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index </a:t>
            </a:r>
            <a:r>
              <a:rPr lang="en-US" dirty="0" err="1">
                <a:solidFill>
                  <a:srgbClr val="00B0F0"/>
                </a:solidFill>
                <a:latin typeface="Consolas" panose="020B0609020204030204" pitchFamily="49" charset="0"/>
                <a:cs typeface="Consolas" panose="020B0609020204030204" pitchFamily="49" charset="0"/>
              </a:rPr>
              <a:t>coyote.MT.sorted.bam</a:t>
            </a:r>
            <a:endParaRPr lang="en-US" dirty="0">
              <a:solidFill>
                <a:srgbClr val="00B0F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8580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23E2-DF8E-C042-B0C5-0F0EF46939DB}"/>
              </a:ext>
            </a:extLst>
          </p:cNvPr>
          <p:cNvSpPr>
            <a:spLocks noGrp="1"/>
          </p:cNvSpPr>
          <p:nvPr>
            <p:ph type="title"/>
          </p:nvPr>
        </p:nvSpPr>
        <p:spPr/>
        <p:txBody>
          <a:bodyPr/>
          <a:lstStyle/>
          <a:p>
            <a:r>
              <a:rPr lang="en-US" dirty="0"/>
              <a:t>Visualizing a BAM</a:t>
            </a:r>
          </a:p>
        </p:txBody>
      </p:sp>
      <p:pic>
        <p:nvPicPr>
          <p:cNvPr id="5" name="Content Placeholder 4" descr="A close up of a computer&#10;&#10;Description automatically generated">
            <a:extLst>
              <a:ext uri="{FF2B5EF4-FFF2-40B4-BE49-F238E27FC236}">
                <a16:creationId xmlns:a16="http://schemas.microsoft.com/office/drawing/2014/main" id="{0342BFE3-53CB-2F46-9BAA-5690A13C7811}"/>
              </a:ext>
            </a:extLst>
          </p:cNvPr>
          <p:cNvPicPr>
            <a:picLocks noGrp="1" noChangeAspect="1"/>
          </p:cNvPicPr>
          <p:nvPr>
            <p:ph idx="1"/>
          </p:nvPr>
        </p:nvPicPr>
        <p:blipFill>
          <a:blip r:embed="rId2"/>
          <a:stretch>
            <a:fillRect/>
          </a:stretch>
        </p:blipFill>
        <p:spPr>
          <a:xfrm>
            <a:off x="3994217" y="2479431"/>
            <a:ext cx="7189773" cy="4014787"/>
          </a:xfrm>
        </p:spPr>
      </p:pic>
      <p:sp>
        <p:nvSpPr>
          <p:cNvPr id="7" name="Content Placeholder 2">
            <a:extLst>
              <a:ext uri="{FF2B5EF4-FFF2-40B4-BE49-F238E27FC236}">
                <a16:creationId xmlns:a16="http://schemas.microsoft.com/office/drawing/2014/main" id="{7ECCD375-AF3B-0F4A-9610-BDA9720521B3}"/>
              </a:ext>
            </a:extLst>
          </p:cNvPr>
          <p:cNvSpPr txBox="1">
            <a:spLocks/>
          </p:cNvSpPr>
          <p:nvPr/>
        </p:nvSpPr>
        <p:spPr>
          <a:xfrm>
            <a:off x="1141413" y="1776047"/>
            <a:ext cx="9905998" cy="70338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724"/>
              </a:spcAft>
              <a:buClr>
                <a:schemeClr val="tx1"/>
              </a:buClr>
              <a:buSzPct val="100000"/>
              <a:buFont typeface="Arial"/>
              <a:buChar char="•"/>
              <a:defRPr sz="26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80"/>
              </a:spcAft>
              <a:buClr>
                <a:schemeClr val="tx1"/>
              </a:buClr>
              <a:buSzPct val="100000"/>
              <a:buFont typeface="Arial"/>
              <a:buChar char="•"/>
              <a:defRPr sz="24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80"/>
              </a:spcAft>
              <a:buClr>
                <a:schemeClr val="tx1"/>
              </a:buClr>
              <a:buSzPct val="100000"/>
              <a:buFont typeface="Arial"/>
              <a:buChar char="•"/>
              <a:defRPr sz="22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2000" kern="1200" cap="none" baseline="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err="1">
                <a:solidFill>
                  <a:srgbClr val="00B0F0"/>
                </a:solidFill>
                <a:latin typeface="Consolas" panose="020B0609020204030204" pitchFamily="49" charset="0"/>
                <a:cs typeface="Consolas" panose="020B0609020204030204" pitchFamily="49" charset="0"/>
              </a:rPr>
              <a:t>samtools</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tview</a:t>
            </a:r>
            <a:r>
              <a:rPr lang="en-US" dirty="0">
                <a:solidFill>
                  <a:srgbClr val="00B0F0"/>
                </a:solidFill>
                <a:latin typeface="Consolas" panose="020B0609020204030204" pitchFamily="49" charset="0"/>
                <a:cs typeface="Consolas" panose="020B0609020204030204" pitchFamily="49" charset="0"/>
              </a:rPr>
              <a:t> </a:t>
            </a:r>
            <a:r>
              <a:rPr lang="en-US" dirty="0" err="1">
                <a:solidFill>
                  <a:srgbClr val="00B0F0"/>
                </a:solidFill>
                <a:latin typeface="Consolas" panose="020B0609020204030204" pitchFamily="49" charset="0"/>
                <a:cs typeface="Consolas" panose="020B0609020204030204" pitchFamily="49" charset="0"/>
              </a:rPr>
              <a:t>coyote.MT.sorted.bam</a:t>
            </a:r>
            <a:endParaRPr lang="en-US" dirty="0">
              <a:solidFill>
                <a:srgbClr val="00B0F0"/>
              </a:soli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B9DBD2D1-4BBE-C24C-80BD-7728219D4770}"/>
              </a:ext>
            </a:extLst>
          </p:cNvPr>
          <p:cNvSpPr txBox="1"/>
          <p:nvPr/>
        </p:nvSpPr>
        <p:spPr>
          <a:xfrm>
            <a:off x="7913251" y="902429"/>
            <a:ext cx="3393831" cy="1107996"/>
          </a:xfrm>
          <a:prstGeom prst="rect">
            <a:avLst/>
          </a:prstGeom>
          <a:noFill/>
        </p:spPr>
        <p:txBody>
          <a:bodyPr wrap="square" rtlCol="0">
            <a:spAutoFit/>
          </a:bodyPr>
          <a:lstStyle/>
          <a:p>
            <a:r>
              <a:rPr lang="en-US" sz="22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Press the question mark for the help menu. Q key to hide the help menu.</a:t>
            </a:r>
          </a:p>
        </p:txBody>
      </p:sp>
      <p:sp>
        <p:nvSpPr>
          <p:cNvPr id="9" name="TextBox 8">
            <a:extLst>
              <a:ext uri="{FF2B5EF4-FFF2-40B4-BE49-F238E27FC236}">
                <a16:creationId xmlns:a16="http://schemas.microsoft.com/office/drawing/2014/main" id="{E56D17A9-1E42-DC4E-A6C9-7042F25975B2}"/>
              </a:ext>
            </a:extLst>
          </p:cNvPr>
          <p:cNvSpPr txBox="1"/>
          <p:nvPr/>
        </p:nvSpPr>
        <p:spPr>
          <a:xfrm>
            <a:off x="545122" y="3086441"/>
            <a:ext cx="3112477" cy="2862322"/>
          </a:xfrm>
          <a:prstGeom prst="rect">
            <a:avLst/>
          </a:prstGeom>
          <a:noFill/>
        </p:spPr>
        <p:txBody>
          <a:bodyPr wrap="square" rtlCol="0">
            <a:spAutoFit/>
          </a:bodyPr>
          <a:lstStyle/>
          <a:p>
            <a:r>
              <a:rPr lang="en-US" sz="22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If reference genome is provided, first line is ref. Otherwise, first line is consensus. </a:t>
            </a:r>
          </a:p>
          <a:p>
            <a:endParaRPr lang="en-US" sz="2200" dirty="0"/>
          </a:p>
          <a:p>
            <a:r>
              <a:rPr lang="en-US" sz="22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Consensus sequences often have IUPAC codes</a:t>
            </a:r>
            <a:r>
              <a:rPr lang="en-US" sz="2600"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a:t>
            </a:r>
          </a:p>
        </p:txBody>
      </p:sp>
      <p:cxnSp>
        <p:nvCxnSpPr>
          <p:cNvPr id="11" name="Straight Arrow Connector 10">
            <a:extLst>
              <a:ext uri="{FF2B5EF4-FFF2-40B4-BE49-F238E27FC236}">
                <a16:creationId xmlns:a16="http://schemas.microsoft.com/office/drawing/2014/main" id="{2164F361-0293-3E4F-967F-F34AC5A054DA}"/>
              </a:ext>
            </a:extLst>
          </p:cNvPr>
          <p:cNvCxnSpPr/>
          <p:nvPr/>
        </p:nvCxnSpPr>
        <p:spPr>
          <a:xfrm flipV="1">
            <a:off x="3366198" y="2655278"/>
            <a:ext cx="548640" cy="4114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248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9522-E167-B040-906C-D1DDEE3259E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7FB375B0-DE9F-194E-9AE5-6BD7745EB60E}"/>
              </a:ext>
            </a:extLst>
          </p:cNvPr>
          <p:cNvGraphicFramePr>
            <a:graphicFrameLocks noGrp="1"/>
          </p:cNvGraphicFramePr>
          <p:nvPr>
            <p:ph idx="1"/>
            <p:extLst>
              <p:ext uri="{D42A27DB-BD31-4B8C-83A1-F6EECF244321}">
                <p14:modId xmlns:p14="http://schemas.microsoft.com/office/powerpoint/2010/main" val="2513878681"/>
              </p:ext>
            </p:extLst>
          </p:nvPr>
        </p:nvGraphicFramePr>
        <p:xfrm>
          <a:off x="4173602" y="462280"/>
          <a:ext cx="3844795" cy="5933440"/>
        </p:xfrm>
        <a:graphic>
          <a:graphicData uri="http://schemas.openxmlformats.org/drawingml/2006/table">
            <a:tbl>
              <a:tblPr firstRow="1" bandRow="1">
                <a:tableStyleId>{5C22544A-7EE6-4342-B048-85BDC9FD1C3A}</a:tableStyleId>
              </a:tblPr>
              <a:tblGrid>
                <a:gridCol w="1513306">
                  <a:extLst>
                    <a:ext uri="{9D8B030D-6E8A-4147-A177-3AD203B41FA5}">
                      <a16:colId xmlns:a16="http://schemas.microsoft.com/office/drawing/2014/main" val="3002087493"/>
                    </a:ext>
                  </a:extLst>
                </a:gridCol>
                <a:gridCol w="2331489">
                  <a:extLst>
                    <a:ext uri="{9D8B030D-6E8A-4147-A177-3AD203B41FA5}">
                      <a16:colId xmlns:a16="http://schemas.microsoft.com/office/drawing/2014/main" val="3468642996"/>
                    </a:ext>
                  </a:extLst>
                </a:gridCol>
              </a:tblGrid>
              <a:tr h="370840">
                <a:tc>
                  <a:txBody>
                    <a:bodyPr/>
                    <a:lstStyle/>
                    <a:p>
                      <a:pPr algn="ctr"/>
                      <a:r>
                        <a:rPr lang="en-US" dirty="0"/>
                        <a:t>IUPAC code</a:t>
                      </a:r>
                    </a:p>
                  </a:txBody>
                  <a:tcPr marL="19050" marR="19050" marT="19050" marB="19050" anchor="ctr"/>
                </a:tc>
                <a:tc>
                  <a:txBody>
                    <a:bodyPr/>
                    <a:lstStyle/>
                    <a:p>
                      <a:pPr algn="ctr"/>
                      <a:r>
                        <a:rPr lang="en-US" dirty="0"/>
                        <a:t>Base</a:t>
                      </a:r>
                    </a:p>
                  </a:txBody>
                  <a:tcPr marL="19050" marR="19050" marT="19050" marB="19050" anchor="ctr"/>
                </a:tc>
                <a:extLst>
                  <a:ext uri="{0D108BD9-81ED-4DB2-BD59-A6C34878D82A}">
                    <a16:rowId xmlns:a16="http://schemas.microsoft.com/office/drawing/2014/main" val="1903549796"/>
                  </a:ext>
                </a:extLst>
              </a:tr>
              <a:tr h="370840">
                <a:tc>
                  <a:txBody>
                    <a:bodyPr/>
                    <a:lstStyle/>
                    <a:p>
                      <a:pPr algn="ctr"/>
                      <a:r>
                        <a:rPr lang="en-US" dirty="0"/>
                        <a:t>A</a:t>
                      </a:r>
                    </a:p>
                  </a:txBody>
                  <a:tcPr marL="19050" marR="19050" marT="19050" marB="19050" anchor="ctr"/>
                </a:tc>
                <a:tc>
                  <a:txBody>
                    <a:bodyPr/>
                    <a:lstStyle/>
                    <a:p>
                      <a:pPr algn="ctr"/>
                      <a:r>
                        <a:rPr lang="en-US" dirty="0"/>
                        <a:t>Adenine</a:t>
                      </a:r>
                    </a:p>
                  </a:txBody>
                  <a:tcPr marL="19050" marR="19050" marT="19050" marB="19050" anchor="ctr"/>
                </a:tc>
                <a:extLst>
                  <a:ext uri="{0D108BD9-81ED-4DB2-BD59-A6C34878D82A}">
                    <a16:rowId xmlns:a16="http://schemas.microsoft.com/office/drawing/2014/main" val="2651693603"/>
                  </a:ext>
                </a:extLst>
              </a:tr>
              <a:tr h="370840">
                <a:tc>
                  <a:txBody>
                    <a:bodyPr/>
                    <a:lstStyle/>
                    <a:p>
                      <a:pPr algn="ctr"/>
                      <a:r>
                        <a:rPr lang="en-US" dirty="0"/>
                        <a:t>C</a:t>
                      </a:r>
                    </a:p>
                  </a:txBody>
                  <a:tcPr marL="19050" marR="19050" marT="19050" marB="19050" anchor="ctr"/>
                </a:tc>
                <a:tc>
                  <a:txBody>
                    <a:bodyPr/>
                    <a:lstStyle/>
                    <a:p>
                      <a:pPr algn="ctr"/>
                      <a:r>
                        <a:rPr lang="en-US" dirty="0"/>
                        <a:t>Cytosine</a:t>
                      </a:r>
                    </a:p>
                  </a:txBody>
                  <a:tcPr marL="19050" marR="19050" marT="19050" marB="19050" anchor="ctr"/>
                </a:tc>
                <a:extLst>
                  <a:ext uri="{0D108BD9-81ED-4DB2-BD59-A6C34878D82A}">
                    <a16:rowId xmlns:a16="http://schemas.microsoft.com/office/drawing/2014/main" val="1319297094"/>
                  </a:ext>
                </a:extLst>
              </a:tr>
              <a:tr h="370840">
                <a:tc>
                  <a:txBody>
                    <a:bodyPr/>
                    <a:lstStyle/>
                    <a:p>
                      <a:pPr algn="ctr"/>
                      <a:r>
                        <a:rPr lang="en-US" dirty="0"/>
                        <a:t>G</a:t>
                      </a:r>
                    </a:p>
                  </a:txBody>
                  <a:tcPr marL="19050" marR="19050" marT="19050" marB="19050" anchor="ctr"/>
                </a:tc>
                <a:tc>
                  <a:txBody>
                    <a:bodyPr/>
                    <a:lstStyle/>
                    <a:p>
                      <a:pPr algn="ctr"/>
                      <a:r>
                        <a:rPr lang="en-US" dirty="0"/>
                        <a:t>Guanine</a:t>
                      </a:r>
                    </a:p>
                  </a:txBody>
                  <a:tcPr marL="19050" marR="19050" marT="19050" marB="19050" anchor="ctr"/>
                </a:tc>
                <a:extLst>
                  <a:ext uri="{0D108BD9-81ED-4DB2-BD59-A6C34878D82A}">
                    <a16:rowId xmlns:a16="http://schemas.microsoft.com/office/drawing/2014/main" val="2556802852"/>
                  </a:ext>
                </a:extLst>
              </a:tr>
              <a:tr h="370840">
                <a:tc>
                  <a:txBody>
                    <a:bodyPr/>
                    <a:lstStyle/>
                    <a:p>
                      <a:pPr algn="ctr"/>
                      <a:r>
                        <a:rPr lang="en-US" dirty="0"/>
                        <a:t>T (or U)</a:t>
                      </a:r>
                    </a:p>
                  </a:txBody>
                  <a:tcPr marL="19050" marR="19050" marT="19050" marB="19050" anchor="ctr"/>
                </a:tc>
                <a:tc>
                  <a:txBody>
                    <a:bodyPr/>
                    <a:lstStyle/>
                    <a:p>
                      <a:pPr algn="ctr"/>
                      <a:r>
                        <a:rPr lang="en-US" dirty="0"/>
                        <a:t>Thymine (or Uracil)</a:t>
                      </a:r>
                    </a:p>
                  </a:txBody>
                  <a:tcPr marL="19050" marR="19050" marT="19050" marB="19050" anchor="ctr"/>
                </a:tc>
                <a:extLst>
                  <a:ext uri="{0D108BD9-81ED-4DB2-BD59-A6C34878D82A}">
                    <a16:rowId xmlns:a16="http://schemas.microsoft.com/office/drawing/2014/main" val="4250190865"/>
                  </a:ext>
                </a:extLst>
              </a:tr>
              <a:tr h="370840">
                <a:tc>
                  <a:txBody>
                    <a:bodyPr/>
                    <a:lstStyle/>
                    <a:p>
                      <a:pPr algn="ctr"/>
                      <a:r>
                        <a:rPr lang="en-US" dirty="0"/>
                        <a:t>R</a:t>
                      </a:r>
                    </a:p>
                  </a:txBody>
                  <a:tcPr marL="19050" marR="19050" marT="19050" marB="19050" anchor="ctr"/>
                </a:tc>
                <a:tc>
                  <a:txBody>
                    <a:bodyPr/>
                    <a:lstStyle/>
                    <a:p>
                      <a:pPr algn="ctr"/>
                      <a:r>
                        <a:rPr lang="en-US" dirty="0"/>
                        <a:t>A or G</a:t>
                      </a:r>
                    </a:p>
                  </a:txBody>
                  <a:tcPr marL="19050" marR="19050" marT="19050" marB="19050" anchor="ctr"/>
                </a:tc>
                <a:extLst>
                  <a:ext uri="{0D108BD9-81ED-4DB2-BD59-A6C34878D82A}">
                    <a16:rowId xmlns:a16="http://schemas.microsoft.com/office/drawing/2014/main" val="2397146618"/>
                  </a:ext>
                </a:extLst>
              </a:tr>
              <a:tr h="370840">
                <a:tc>
                  <a:txBody>
                    <a:bodyPr/>
                    <a:lstStyle/>
                    <a:p>
                      <a:pPr algn="ctr"/>
                      <a:r>
                        <a:rPr lang="en-US" dirty="0"/>
                        <a:t>Y</a:t>
                      </a:r>
                    </a:p>
                  </a:txBody>
                  <a:tcPr marL="19050" marR="19050" marT="19050" marB="19050" anchor="ctr"/>
                </a:tc>
                <a:tc>
                  <a:txBody>
                    <a:bodyPr/>
                    <a:lstStyle/>
                    <a:p>
                      <a:pPr algn="ctr"/>
                      <a:r>
                        <a:rPr lang="en-US" dirty="0"/>
                        <a:t>C or T</a:t>
                      </a:r>
                    </a:p>
                  </a:txBody>
                  <a:tcPr marL="19050" marR="19050" marT="19050" marB="19050" anchor="ctr"/>
                </a:tc>
                <a:extLst>
                  <a:ext uri="{0D108BD9-81ED-4DB2-BD59-A6C34878D82A}">
                    <a16:rowId xmlns:a16="http://schemas.microsoft.com/office/drawing/2014/main" val="2551066956"/>
                  </a:ext>
                </a:extLst>
              </a:tr>
              <a:tr h="370840">
                <a:tc>
                  <a:txBody>
                    <a:bodyPr/>
                    <a:lstStyle/>
                    <a:p>
                      <a:pPr algn="ctr"/>
                      <a:r>
                        <a:rPr lang="en-US" dirty="0"/>
                        <a:t>S</a:t>
                      </a:r>
                    </a:p>
                  </a:txBody>
                  <a:tcPr marL="19050" marR="19050" marT="19050" marB="19050" anchor="ctr"/>
                </a:tc>
                <a:tc>
                  <a:txBody>
                    <a:bodyPr/>
                    <a:lstStyle/>
                    <a:p>
                      <a:pPr algn="ctr"/>
                      <a:r>
                        <a:rPr lang="en-US" dirty="0"/>
                        <a:t>G or C</a:t>
                      </a:r>
                    </a:p>
                  </a:txBody>
                  <a:tcPr marL="19050" marR="19050" marT="19050" marB="19050" anchor="ctr"/>
                </a:tc>
                <a:extLst>
                  <a:ext uri="{0D108BD9-81ED-4DB2-BD59-A6C34878D82A}">
                    <a16:rowId xmlns:a16="http://schemas.microsoft.com/office/drawing/2014/main" val="1840761947"/>
                  </a:ext>
                </a:extLst>
              </a:tr>
              <a:tr h="370840">
                <a:tc>
                  <a:txBody>
                    <a:bodyPr/>
                    <a:lstStyle/>
                    <a:p>
                      <a:pPr algn="ctr"/>
                      <a:r>
                        <a:rPr lang="en-US" dirty="0"/>
                        <a:t>W</a:t>
                      </a:r>
                    </a:p>
                  </a:txBody>
                  <a:tcPr marL="19050" marR="19050" marT="19050" marB="19050" anchor="ctr"/>
                </a:tc>
                <a:tc>
                  <a:txBody>
                    <a:bodyPr/>
                    <a:lstStyle/>
                    <a:p>
                      <a:pPr algn="ctr"/>
                      <a:r>
                        <a:rPr lang="en-US" dirty="0"/>
                        <a:t>A or T</a:t>
                      </a:r>
                    </a:p>
                  </a:txBody>
                  <a:tcPr marL="19050" marR="19050" marT="19050" marB="19050" anchor="ctr"/>
                </a:tc>
                <a:extLst>
                  <a:ext uri="{0D108BD9-81ED-4DB2-BD59-A6C34878D82A}">
                    <a16:rowId xmlns:a16="http://schemas.microsoft.com/office/drawing/2014/main" val="2679493905"/>
                  </a:ext>
                </a:extLst>
              </a:tr>
              <a:tr h="370840">
                <a:tc>
                  <a:txBody>
                    <a:bodyPr/>
                    <a:lstStyle/>
                    <a:p>
                      <a:pPr algn="ctr"/>
                      <a:r>
                        <a:rPr lang="en-US" dirty="0"/>
                        <a:t>K</a:t>
                      </a:r>
                    </a:p>
                  </a:txBody>
                  <a:tcPr marL="19050" marR="19050" marT="19050" marB="19050" anchor="ctr"/>
                </a:tc>
                <a:tc>
                  <a:txBody>
                    <a:bodyPr/>
                    <a:lstStyle/>
                    <a:p>
                      <a:pPr algn="ctr"/>
                      <a:r>
                        <a:rPr lang="en-US" dirty="0"/>
                        <a:t>G or T</a:t>
                      </a:r>
                    </a:p>
                  </a:txBody>
                  <a:tcPr marL="19050" marR="19050" marT="19050" marB="19050" anchor="ctr"/>
                </a:tc>
                <a:extLst>
                  <a:ext uri="{0D108BD9-81ED-4DB2-BD59-A6C34878D82A}">
                    <a16:rowId xmlns:a16="http://schemas.microsoft.com/office/drawing/2014/main" val="3776937297"/>
                  </a:ext>
                </a:extLst>
              </a:tr>
              <a:tr h="370840">
                <a:tc>
                  <a:txBody>
                    <a:bodyPr/>
                    <a:lstStyle/>
                    <a:p>
                      <a:pPr algn="ctr"/>
                      <a:r>
                        <a:rPr lang="en-US" dirty="0"/>
                        <a:t>M</a:t>
                      </a:r>
                    </a:p>
                  </a:txBody>
                  <a:tcPr marL="19050" marR="19050" marT="19050" marB="19050" anchor="ctr"/>
                </a:tc>
                <a:tc>
                  <a:txBody>
                    <a:bodyPr/>
                    <a:lstStyle/>
                    <a:p>
                      <a:pPr algn="ctr"/>
                      <a:r>
                        <a:rPr lang="en-US" dirty="0"/>
                        <a:t>A or C</a:t>
                      </a:r>
                    </a:p>
                  </a:txBody>
                  <a:tcPr marL="19050" marR="19050" marT="19050" marB="19050" anchor="ctr"/>
                </a:tc>
                <a:extLst>
                  <a:ext uri="{0D108BD9-81ED-4DB2-BD59-A6C34878D82A}">
                    <a16:rowId xmlns:a16="http://schemas.microsoft.com/office/drawing/2014/main" val="1686373299"/>
                  </a:ext>
                </a:extLst>
              </a:tr>
              <a:tr h="370840">
                <a:tc>
                  <a:txBody>
                    <a:bodyPr/>
                    <a:lstStyle/>
                    <a:p>
                      <a:pPr algn="ctr"/>
                      <a:r>
                        <a:rPr lang="en-US" dirty="0"/>
                        <a:t>B</a:t>
                      </a:r>
                    </a:p>
                  </a:txBody>
                  <a:tcPr marL="19050" marR="19050" marT="19050" marB="19050" anchor="ctr"/>
                </a:tc>
                <a:tc>
                  <a:txBody>
                    <a:bodyPr/>
                    <a:lstStyle/>
                    <a:p>
                      <a:pPr algn="ctr"/>
                      <a:r>
                        <a:rPr lang="en-US" dirty="0"/>
                        <a:t>C or G or T</a:t>
                      </a:r>
                    </a:p>
                  </a:txBody>
                  <a:tcPr marL="19050" marR="19050" marT="19050" marB="19050" anchor="ctr"/>
                </a:tc>
                <a:extLst>
                  <a:ext uri="{0D108BD9-81ED-4DB2-BD59-A6C34878D82A}">
                    <a16:rowId xmlns:a16="http://schemas.microsoft.com/office/drawing/2014/main" val="2581833940"/>
                  </a:ext>
                </a:extLst>
              </a:tr>
              <a:tr h="370840">
                <a:tc>
                  <a:txBody>
                    <a:bodyPr/>
                    <a:lstStyle/>
                    <a:p>
                      <a:pPr algn="ctr"/>
                      <a:r>
                        <a:rPr lang="en-US" dirty="0"/>
                        <a:t>D</a:t>
                      </a:r>
                    </a:p>
                  </a:txBody>
                  <a:tcPr marL="19050" marR="19050" marT="19050" marB="19050" anchor="ctr"/>
                </a:tc>
                <a:tc>
                  <a:txBody>
                    <a:bodyPr/>
                    <a:lstStyle/>
                    <a:p>
                      <a:pPr algn="ctr"/>
                      <a:r>
                        <a:rPr lang="en-US" dirty="0"/>
                        <a:t>A or G or T</a:t>
                      </a:r>
                    </a:p>
                  </a:txBody>
                  <a:tcPr marL="19050" marR="19050" marT="19050" marB="19050" anchor="ctr"/>
                </a:tc>
                <a:extLst>
                  <a:ext uri="{0D108BD9-81ED-4DB2-BD59-A6C34878D82A}">
                    <a16:rowId xmlns:a16="http://schemas.microsoft.com/office/drawing/2014/main" val="594372997"/>
                  </a:ext>
                </a:extLst>
              </a:tr>
              <a:tr h="370840">
                <a:tc>
                  <a:txBody>
                    <a:bodyPr/>
                    <a:lstStyle/>
                    <a:p>
                      <a:pPr algn="ctr"/>
                      <a:r>
                        <a:rPr lang="en-US" dirty="0"/>
                        <a:t>H</a:t>
                      </a:r>
                    </a:p>
                  </a:txBody>
                  <a:tcPr marL="19050" marR="19050" marT="19050" marB="19050" anchor="ctr"/>
                </a:tc>
                <a:tc>
                  <a:txBody>
                    <a:bodyPr/>
                    <a:lstStyle/>
                    <a:p>
                      <a:pPr algn="ctr"/>
                      <a:r>
                        <a:rPr lang="en-US" dirty="0"/>
                        <a:t>A or C or T</a:t>
                      </a:r>
                    </a:p>
                  </a:txBody>
                  <a:tcPr marL="19050" marR="19050" marT="19050" marB="19050" anchor="ctr"/>
                </a:tc>
                <a:extLst>
                  <a:ext uri="{0D108BD9-81ED-4DB2-BD59-A6C34878D82A}">
                    <a16:rowId xmlns:a16="http://schemas.microsoft.com/office/drawing/2014/main" val="3706036789"/>
                  </a:ext>
                </a:extLst>
              </a:tr>
              <a:tr h="370840">
                <a:tc>
                  <a:txBody>
                    <a:bodyPr/>
                    <a:lstStyle/>
                    <a:p>
                      <a:pPr algn="ctr"/>
                      <a:r>
                        <a:rPr lang="en-US" dirty="0"/>
                        <a:t>V</a:t>
                      </a:r>
                    </a:p>
                  </a:txBody>
                  <a:tcPr marL="19050" marR="19050" marT="19050" marB="19050" anchor="ctr"/>
                </a:tc>
                <a:tc>
                  <a:txBody>
                    <a:bodyPr/>
                    <a:lstStyle/>
                    <a:p>
                      <a:pPr algn="ctr"/>
                      <a:r>
                        <a:rPr lang="en-US" dirty="0"/>
                        <a:t>A or C or G</a:t>
                      </a:r>
                    </a:p>
                  </a:txBody>
                  <a:tcPr marL="19050" marR="19050" marT="19050" marB="19050" anchor="ctr"/>
                </a:tc>
                <a:extLst>
                  <a:ext uri="{0D108BD9-81ED-4DB2-BD59-A6C34878D82A}">
                    <a16:rowId xmlns:a16="http://schemas.microsoft.com/office/drawing/2014/main" val="773450009"/>
                  </a:ext>
                </a:extLst>
              </a:tr>
              <a:tr h="370840">
                <a:tc>
                  <a:txBody>
                    <a:bodyPr/>
                    <a:lstStyle/>
                    <a:p>
                      <a:pPr algn="ctr"/>
                      <a:r>
                        <a:rPr lang="en-US" dirty="0"/>
                        <a:t>N</a:t>
                      </a:r>
                    </a:p>
                  </a:txBody>
                  <a:tcPr marL="19050" marR="19050" marT="19050" marB="19050" anchor="ctr"/>
                </a:tc>
                <a:tc>
                  <a:txBody>
                    <a:bodyPr/>
                    <a:lstStyle/>
                    <a:p>
                      <a:pPr algn="ctr"/>
                      <a:r>
                        <a:rPr lang="en-US" dirty="0"/>
                        <a:t>any base</a:t>
                      </a:r>
                    </a:p>
                  </a:txBody>
                  <a:tcPr marL="19050" marR="19050" marT="19050" marB="19050" anchor="ctr"/>
                </a:tc>
                <a:extLst>
                  <a:ext uri="{0D108BD9-81ED-4DB2-BD59-A6C34878D82A}">
                    <a16:rowId xmlns:a16="http://schemas.microsoft.com/office/drawing/2014/main" val="3922699160"/>
                  </a:ext>
                </a:extLst>
              </a:tr>
            </a:tbl>
          </a:graphicData>
        </a:graphic>
      </p:graphicFrame>
    </p:spTree>
    <p:extLst>
      <p:ext uri="{BB962C8B-B14F-4D97-AF65-F5344CB8AC3E}">
        <p14:creationId xmlns:p14="http://schemas.microsoft.com/office/powerpoint/2010/main" val="3991388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54A3-747D-A44E-814C-D4CF47A57253}"/>
              </a:ext>
            </a:extLst>
          </p:cNvPr>
          <p:cNvSpPr>
            <a:spLocks noGrp="1"/>
          </p:cNvSpPr>
          <p:nvPr>
            <p:ph type="title"/>
          </p:nvPr>
        </p:nvSpPr>
        <p:spPr>
          <a:xfrm>
            <a:off x="824890" y="137466"/>
            <a:ext cx="9905998" cy="990600"/>
          </a:xfrm>
        </p:spPr>
        <p:txBody>
          <a:bodyPr/>
          <a:lstStyle/>
          <a:p>
            <a:r>
              <a:rPr lang="en-US" dirty="0"/>
              <a:t>GATK Best Practices</a:t>
            </a:r>
          </a:p>
        </p:txBody>
      </p:sp>
      <p:sp>
        <p:nvSpPr>
          <p:cNvPr id="5" name="Content Placeholder 4">
            <a:extLst>
              <a:ext uri="{FF2B5EF4-FFF2-40B4-BE49-F238E27FC236}">
                <a16:creationId xmlns:a16="http://schemas.microsoft.com/office/drawing/2014/main" id="{8803B939-12F0-314C-96F4-2AEC672ACC0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DE43B36-DC67-D140-9CE6-152EF2D0B4C0}"/>
              </a:ext>
            </a:extLst>
          </p:cNvPr>
          <p:cNvPicPr>
            <a:picLocks noChangeAspect="1"/>
          </p:cNvPicPr>
          <p:nvPr/>
        </p:nvPicPr>
        <p:blipFill>
          <a:blip r:embed="rId2"/>
          <a:stretch>
            <a:fillRect/>
          </a:stretch>
        </p:blipFill>
        <p:spPr>
          <a:xfrm>
            <a:off x="569118" y="1066799"/>
            <a:ext cx="11050587" cy="5729934"/>
          </a:xfrm>
          <a:prstGeom prst="rect">
            <a:avLst/>
          </a:prstGeom>
        </p:spPr>
      </p:pic>
    </p:spTree>
    <p:extLst>
      <p:ext uri="{BB962C8B-B14F-4D97-AF65-F5344CB8AC3E}">
        <p14:creationId xmlns:p14="http://schemas.microsoft.com/office/powerpoint/2010/main" val="486465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00DB1-3376-D94C-A66C-06106BE4886F}"/>
              </a:ext>
            </a:extLst>
          </p:cNvPr>
          <p:cNvSpPr>
            <a:spLocks noGrp="1"/>
          </p:cNvSpPr>
          <p:nvPr>
            <p:ph type="title"/>
          </p:nvPr>
        </p:nvSpPr>
        <p:spPr/>
        <p:txBody>
          <a:bodyPr/>
          <a:lstStyle/>
          <a:p>
            <a:r>
              <a:rPr lang="en-US" dirty="0"/>
              <a:t>Questions &amp; Help</a:t>
            </a:r>
          </a:p>
        </p:txBody>
      </p:sp>
      <p:sp>
        <p:nvSpPr>
          <p:cNvPr id="3" name="Content Placeholder 2">
            <a:extLst>
              <a:ext uri="{FF2B5EF4-FFF2-40B4-BE49-F238E27FC236}">
                <a16:creationId xmlns:a16="http://schemas.microsoft.com/office/drawing/2014/main" id="{A04BD8B6-267D-184A-B7C9-FC6F43BAEA39}"/>
              </a:ext>
            </a:extLst>
          </p:cNvPr>
          <p:cNvSpPr>
            <a:spLocks noGrp="1"/>
          </p:cNvSpPr>
          <p:nvPr>
            <p:ph idx="1"/>
          </p:nvPr>
        </p:nvSpPr>
        <p:spPr/>
        <p:txBody>
          <a:bodyPr/>
          <a:lstStyle/>
          <a:p>
            <a:r>
              <a:rPr lang="en-US" dirty="0"/>
              <a:t>Dean Bobo</a:t>
            </a:r>
          </a:p>
          <a:p>
            <a:r>
              <a:rPr lang="en-US" dirty="0">
                <a:hlinkClick r:id="rId2"/>
              </a:rPr>
              <a:t>deanbobo@gmail.com</a:t>
            </a:r>
            <a:r>
              <a:rPr lang="en-US" dirty="0"/>
              <a:t> or </a:t>
            </a:r>
            <a:r>
              <a:rPr lang="en-US" dirty="0">
                <a:hlinkClick r:id="rId3"/>
              </a:rPr>
              <a:t>dbobo@amnh.org</a:t>
            </a:r>
            <a:endParaRPr lang="en-US" dirty="0"/>
          </a:p>
          <a:p>
            <a:r>
              <a:rPr lang="en-US" dirty="0" err="1"/>
              <a:t>github.com</a:t>
            </a:r>
            <a:r>
              <a:rPr lang="en-US" dirty="0"/>
              <a:t>/</a:t>
            </a:r>
            <a:r>
              <a:rPr lang="en-US" dirty="0" err="1"/>
              <a:t>deanbobo</a:t>
            </a:r>
            <a:endParaRPr lang="en-US" dirty="0"/>
          </a:p>
        </p:txBody>
      </p:sp>
    </p:spTree>
    <p:extLst>
      <p:ext uri="{BB962C8B-B14F-4D97-AF65-F5344CB8AC3E}">
        <p14:creationId xmlns:p14="http://schemas.microsoft.com/office/powerpoint/2010/main" val="1133194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BF3E-CC2E-124A-8E07-8D18A44AC376}"/>
              </a:ext>
            </a:extLst>
          </p:cNvPr>
          <p:cNvSpPr>
            <a:spLocks noGrp="1"/>
          </p:cNvSpPr>
          <p:nvPr>
            <p:ph type="title"/>
          </p:nvPr>
        </p:nvSpPr>
        <p:spPr/>
        <p:txBody>
          <a:bodyPr/>
          <a:lstStyle/>
          <a:p>
            <a:r>
              <a:rPr lang="en-US" dirty="0"/>
              <a:t>FASTQ: Wrapped Text &gt; Unwrapped text</a:t>
            </a:r>
          </a:p>
        </p:txBody>
      </p:sp>
      <p:sp>
        <p:nvSpPr>
          <p:cNvPr id="3" name="Content Placeholder 2">
            <a:extLst>
              <a:ext uri="{FF2B5EF4-FFF2-40B4-BE49-F238E27FC236}">
                <a16:creationId xmlns:a16="http://schemas.microsoft.com/office/drawing/2014/main" id="{E201F9B9-E56E-3C46-B7B1-3921501148B7}"/>
              </a:ext>
            </a:extLst>
          </p:cNvPr>
          <p:cNvSpPr>
            <a:spLocks noGrp="1"/>
          </p:cNvSpPr>
          <p:nvPr>
            <p:ph idx="1"/>
          </p:nvPr>
        </p:nvSpPr>
        <p:spPr>
          <a:noFill/>
        </p:spPr>
        <p:txBody>
          <a:bodyPr/>
          <a:lstStyle/>
          <a:p>
            <a:pPr marL="0" indent="0">
              <a:buNone/>
            </a:pPr>
            <a:endParaRPr lang="en-US" dirty="0">
              <a:solidFill>
                <a:srgbClr val="00B0F0"/>
              </a:solidFill>
              <a:effectLst>
                <a:glow rad="38100">
                  <a:schemeClr val="bg1">
                    <a:lumMod val="50000"/>
                    <a:lumOff val="50000"/>
                    <a:alpha val="20000"/>
                  </a:schemeClr>
                </a:glow>
              </a:effectLst>
            </a:endParaRPr>
          </a:p>
          <a:p>
            <a:r>
              <a:rPr lang="en-US" dirty="0">
                <a:solidFill>
                  <a:schemeClr val="tx1"/>
                </a:solidFill>
                <a:effectLst>
                  <a:glow rad="38100">
                    <a:schemeClr val="bg1">
                      <a:lumMod val="50000"/>
                      <a:lumOff val="50000"/>
                      <a:alpha val="20000"/>
                    </a:schemeClr>
                  </a:glow>
                </a:effectLst>
              </a:rPr>
              <a:t>Use the </a:t>
            </a:r>
            <a:r>
              <a:rPr lang="en-US" dirty="0" err="1">
                <a:solidFill>
                  <a:schemeClr val="tx1"/>
                </a:solidFill>
                <a:effectLst>
                  <a:glow rad="38100">
                    <a:schemeClr val="bg1">
                      <a:lumMod val="50000"/>
                      <a:lumOff val="50000"/>
                      <a:alpha val="20000"/>
                    </a:schemeClr>
                  </a:glow>
                </a:effectLst>
              </a:rPr>
              <a:t>fastx_toolkit</a:t>
            </a:r>
            <a:endParaRPr lang="en-US" dirty="0">
              <a:solidFill>
                <a:schemeClr val="tx1"/>
              </a:solidFill>
              <a:effectLst>
                <a:glow rad="38100">
                  <a:schemeClr val="bg1">
                    <a:lumMod val="50000"/>
                    <a:lumOff val="50000"/>
                    <a:alpha val="20000"/>
                  </a:schemeClr>
                </a:glow>
              </a:effectLst>
            </a:endParaRPr>
          </a:p>
          <a:p>
            <a:pPr marL="0" indent="0">
              <a:buNone/>
            </a:pPr>
            <a:r>
              <a:rPr lang="en-US" dirty="0" err="1">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fasta_formatter</a:t>
            </a:r>
            <a:r>
              <a:rPr lang="en-US" dirty="0">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 –</a:t>
            </a:r>
            <a:r>
              <a:rPr lang="en-US" dirty="0" err="1">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i</a:t>
            </a:r>
            <a:r>
              <a:rPr lang="en-US" dirty="0">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 </a:t>
            </a:r>
            <a:r>
              <a:rPr lang="en-US" dirty="0" err="1">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input.fastq</a:t>
            </a:r>
            <a:r>
              <a:rPr lang="en-US" dirty="0">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 –o </a:t>
            </a:r>
            <a:r>
              <a:rPr lang="en-US" dirty="0" err="1">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output.fastq</a:t>
            </a:r>
            <a:r>
              <a:rPr lang="en-US" dirty="0">
                <a:solidFill>
                  <a:srgbClr val="00B0F0"/>
                </a:solidFill>
                <a:effectLst>
                  <a:glow rad="38100">
                    <a:schemeClr val="bg1">
                      <a:lumMod val="50000"/>
                      <a:lumOff val="50000"/>
                      <a:alpha val="20000"/>
                    </a:schemeClr>
                  </a:glow>
                </a:effectLst>
                <a:latin typeface="Consolas" panose="020B0609020204030204" pitchFamily="49" charset="0"/>
                <a:cs typeface="Consolas" panose="020B0609020204030204" pitchFamily="49" charset="0"/>
              </a:rPr>
              <a:t> –w 0 </a:t>
            </a:r>
          </a:p>
          <a:p>
            <a:pPr marL="0" indent="0">
              <a:buNone/>
            </a:pPr>
            <a:endParaRPr lang="en-US" dirty="0">
              <a:effectLst>
                <a:glow rad="38100">
                  <a:schemeClr val="bg1">
                    <a:lumMod val="50000"/>
                    <a:lumOff val="50000"/>
                    <a:alpha val="20000"/>
                  </a:schemeClr>
                </a:glow>
              </a:effectLst>
              <a:highlight>
                <a:srgbClr val="808080"/>
              </a:highlight>
            </a:endParaRPr>
          </a:p>
        </p:txBody>
      </p:sp>
    </p:spTree>
    <p:extLst>
      <p:ext uri="{BB962C8B-B14F-4D97-AF65-F5344CB8AC3E}">
        <p14:creationId xmlns:p14="http://schemas.microsoft.com/office/powerpoint/2010/main" val="2322470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E98B-CDBB-4A45-94F6-CFC516A7B70F}"/>
              </a:ext>
            </a:extLst>
          </p:cNvPr>
          <p:cNvSpPr>
            <a:spLocks noGrp="1"/>
          </p:cNvSpPr>
          <p:nvPr>
            <p:ph type="title"/>
          </p:nvPr>
        </p:nvSpPr>
        <p:spPr/>
        <p:txBody>
          <a:bodyPr>
            <a:normAutofit fontScale="90000"/>
          </a:bodyPr>
          <a:lstStyle/>
          <a:p>
            <a:r>
              <a:rPr lang="en-US" dirty="0"/>
              <a:t>Each read in the FASTQ has 4 sections: </a:t>
            </a:r>
            <a:br>
              <a:rPr lang="en-US" dirty="0"/>
            </a:br>
            <a:r>
              <a:rPr lang="en-US" dirty="0"/>
              <a:t>(usually a single line for each)</a:t>
            </a:r>
          </a:p>
        </p:txBody>
      </p:sp>
      <p:sp>
        <p:nvSpPr>
          <p:cNvPr id="3" name="Content Placeholder 2">
            <a:extLst>
              <a:ext uri="{FF2B5EF4-FFF2-40B4-BE49-F238E27FC236}">
                <a16:creationId xmlns:a16="http://schemas.microsoft.com/office/drawing/2014/main" id="{1377808C-C9E5-D847-BAFB-471F87DCF982}"/>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effectLst/>
              </a:rPr>
              <a:t>A FASTA-like header.  Starts with @ symbol. This is followed by an ID and more optional text</a:t>
            </a:r>
          </a:p>
          <a:p>
            <a:pPr marL="514350" indent="-514350">
              <a:buFont typeface="+mj-lt"/>
              <a:buAutoNum type="arabicPeriod"/>
            </a:pPr>
            <a:r>
              <a:rPr lang="en-US" dirty="0">
                <a:effectLst/>
              </a:rPr>
              <a:t>Sequence (typically on a single line), but it may be wrapped until the + sign starts the next section.</a:t>
            </a:r>
          </a:p>
          <a:p>
            <a:pPr marL="514350" indent="-514350">
              <a:buFont typeface="+mj-lt"/>
              <a:buAutoNum type="arabicPeriod"/>
            </a:pPr>
            <a:r>
              <a:rPr lang="en-US" dirty="0">
                <a:effectLst/>
              </a:rPr>
              <a:t>Quality Score Identifier: marked by the + sign and may be optionally followed by the same sequence id and header as the first section (but is often blank)</a:t>
            </a:r>
          </a:p>
          <a:p>
            <a:pPr marL="514350" indent="-514350">
              <a:buFont typeface="+mj-lt"/>
              <a:buAutoNum type="arabicPeriod"/>
            </a:pPr>
            <a:r>
              <a:rPr lang="en-US" dirty="0">
                <a:effectLst/>
              </a:rPr>
              <a:t>Quality Score Values for the sequence in section 2, and must be of the same length as section 2. It should (must?) also be wrapped the same way as the section 2.</a:t>
            </a:r>
            <a:endParaRPr lang="en-US" dirty="0"/>
          </a:p>
        </p:txBody>
      </p:sp>
    </p:spTree>
    <p:extLst>
      <p:ext uri="{BB962C8B-B14F-4D97-AF65-F5344CB8AC3E}">
        <p14:creationId xmlns:p14="http://schemas.microsoft.com/office/powerpoint/2010/main" val="3827527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413F-671B-C749-8DA2-D4F397DFF64C}"/>
              </a:ext>
            </a:extLst>
          </p:cNvPr>
          <p:cNvSpPr>
            <a:spLocks noGrp="1"/>
          </p:cNvSpPr>
          <p:nvPr>
            <p:ph type="title"/>
          </p:nvPr>
        </p:nvSpPr>
        <p:spPr/>
        <p:txBody>
          <a:bodyPr/>
          <a:lstStyle/>
          <a:p>
            <a:r>
              <a:rPr lang="en-US" dirty="0"/>
              <a:t>Example FASTQ read</a:t>
            </a:r>
          </a:p>
        </p:txBody>
      </p:sp>
      <p:sp>
        <p:nvSpPr>
          <p:cNvPr id="3" name="Content Placeholder 2">
            <a:extLst>
              <a:ext uri="{FF2B5EF4-FFF2-40B4-BE49-F238E27FC236}">
                <a16:creationId xmlns:a16="http://schemas.microsoft.com/office/drawing/2014/main" id="{913C0EE1-C620-5D4B-8038-63C0E7847BE7}"/>
              </a:ext>
            </a:extLst>
          </p:cNvPr>
          <p:cNvSpPr>
            <a:spLocks noGrp="1"/>
          </p:cNvSpPr>
          <p:nvPr>
            <p:ph idx="1"/>
          </p:nvPr>
        </p:nvSpPr>
        <p:spPr>
          <a:xfrm>
            <a:off x="507644" y="3003334"/>
            <a:ext cx="11176711" cy="1340067"/>
          </a:xfrm>
          <a:solidFill>
            <a:schemeClr val="accent1">
              <a:lumMod val="75000"/>
            </a:schemeClr>
          </a:solidFill>
        </p:spPr>
        <p:txBody>
          <a:bodyPr>
            <a:normAutofit/>
          </a:bodyPr>
          <a:lstStyle/>
          <a:p>
            <a:pPr marL="0" indent="0">
              <a:spcBef>
                <a:spcPts val="0"/>
              </a:spcBef>
              <a:spcAft>
                <a:spcPts val="0"/>
              </a:spcAft>
              <a:buNone/>
            </a:pPr>
            <a:r>
              <a:rPr lang="en-US" sz="2000" dirty="0">
                <a:latin typeface="Courier" pitchFamily="2" charset="0"/>
              </a:rPr>
              <a:t>@GWNJ-0957:537:GW2001112798th:6:1101:5051:1379 2:N:0:GTAAGGTG+GCAATTCG</a:t>
            </a:r>
          </a:p>
          <a:p>
            <a:pPr marL="0" indent="0">
              <a:spcBef>
                <a:spcPts val="0"/>
              </a:spcBef>
              <a:spcAft>
                <a:spcPts val="0"/>
              </a:spcAft>
              <a:buNone/>
            </a:pPr>
            <a:r>
              <a:rPr lang="en-US" sz="2000" dirty="0">
                <a:latin typeface="Courier" pitchFamily="2" charset="0"/>
              </a:rPr>
              <a:t>GAAAGTCTTCTTTCTTTTTTCTCTGATCTTGAACATCATTTTCAAATAAGGTTACATTATTTGAGTTAAGA</a:t>
            </a:r>
          </a:p>
          <a:p>
            <a:pPr marL="0" indent="0">
              <a:spcBef>
                <a:spcPts val="0"/>
              </a:spcBef>
              <a:spcAft>
                <a:spcPts val="0"/>
              </a:spcAft>
              <a:buNone/>
            </a:pPr>
            <a:r>
              <a:rPr lang="en-US" sz="2000" dirty="0">
                <a:latin typeface="Courier" pitchFamily="2" charset="0"/>
              </a:rPr>
              <a:t>+</a:t>
            </a:r>
          </a:p>
          <a:p>
            <a:pPr marL="0" indent="0">
              <a:spcBef>
                <a:spcPts val="0"/>
              </a:spcBef>
              <a:spcAft>
                <a:spcPts val="0"/>
              </a:spcAft>
              <a:buNone/>
            </a:pPr>
            <a:r>
              <a:rPr lang="en-US" sz="2000" dirty="0">
                <a:latin typeface="Courier" pitchFamily="2" charset="0"/>
              </a:rPr>
              <a:t>AAAAFF--AA-AF--7A-&lt;-AJJFJFJ&lt;JJJFFFF&lt;FAFJJJFJJFJFA-&lt;----&lt;FF--7--&lt;-F7JFFF</a:t>
            </a:r>
          </a:p>
        </p:txBody>
      </p:sp>
    </p:spTree>
    <p:extLst>
      <p:ext uri="{BB962C8B-B14F-4D97-AF65-F5344CB8AC3E}">
        <p14:creationId xmlns:p14="http://schemas.microsoft.com/office/powerpoint/2010/main" val="1049507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ED16-2887-F348-A483-0A5BAC9425E7}"/>
              </a:ext>
            </a:extLst>
          </p:cNvPr>
          <p:cNvSpPr>
            <a:spLocks noGrp="1"/>
          </p:cNvSpPr>
          <p:nvPr>
            <p:ph type="title"/>
          </p:nvPr>
        </p:nvSpPr>
        <p:spPr/>
        <p:txBody>
          <a:bodyPr/>
          <a:lstStyle/>
          <a:p>
            <a:r>
              <a:rPr lang="en-US" dirty="0"/>
              <a:t>FASTQ quality scores</a:t>
            </a:r>
          </a:p>
        </p:txBody>
      </p:sp>
      <p:sp>
        <p:nvSpPr>
          <p:cNvPr id="3" name="Content Placeholder 2">
            <a:extLst>
              <a:ext uri="{FF2B5EF4-FFF2-40B4-BE49-F238E27FC236}">
                <a16:creationId xmlns:a16="http://schemas.microsoft.com/office/drawing/2014/main" id="{FFFBC897-F086-E747-8012-9342C8CBB81B}"/>
              </a:ext>
            </a:extLst>
          </p:cNvPr>
          <p:cNvSpPr>
            <a:spLocks noGrp="1"/>
          </p:cNvSpPr>
          <p:nvPr>
            <p:ph idx="1"/>
          </p:nvPr>
        </p:nvSpPr>
        <p:spPr/>
        <p:txBody>
          <a:bodyPr>
            <a:normAutofit/>
          </a:bodyPr>
          <a:lstStyle/>
          <a:p>
            <a:r>
              <a:rPr lang="en-US" dirty="0"/>
              <a:t>“Encoded” numerical values</a:t>
            </a:r>
          </a:p>
          <a:p>
            <a:r>
              <a:rPr lang="en-US" dirty="0"/>
              <a:t>each character represents a </a:t>
            </a:r>
            <a:r>
              <a:rPr lang="en-US" dirty="0" err="1"/>
              <a:t>Phred</a:t>
            </a:r>
            <a:r>
              <a:rPr lang="en-US" dirty="0"/>
              <a:t> score (explained on next slide)</a:t>
            </a:r>
          </a:p>
          <a:p>
            <a:pPr marL="0" indent="0" algn="ctr">
              <a:buNone/>
            </a:pPr>
            <a:r>
              <a:rPr lang="en-US" dirty="0">
                <a:latin typeface="Courier" pitchFamily="2" charset="0"/>
              </a:rPr>
              <a:t>!"#$%&amp;'()*+,-./0123456789:;&lt;=&gt;?@ABCDEFGHI</a:t>
            </a:r>
          </a:p>
          <a:p>
            <a:pPr marL="0" indent="0" algn="ctr">
              <a:buNone/>
            </a:pPr>
            <a:r>
              <a:rPr lang="en-US" dirty="0">
                <a:latin typeface="Courier" pitchFamily="2" charset="0"/>
              </a:rPr>
              <a:t>|    |    |    |    |    |    |    |    |</a:t>
            </a:r>
          </a:p>
          <a:p>
            <a:pPr marL="0" indent="0" algn="ctr">
              <a:buNone/>
            </a:pPr>
            <a:r>
              <a:rPr lang="en-US" dirty="0">
                <a:latin typeface="Courier" pitchFamily="2" charset="0"/>
              </a:rPr>
              <a:t>0....5...10...15...20...25...30...35...40</a:t>
            </a:r>
          </a:p>
          <a:p>
            <a:pPr marL="0" indent="0" algn="ctr">
              <a:buNone/>
            </a:pPr>
            <a:r>
              <a:rPr lang="en-US" dirty="0">
                <a:latin typeface="Courier" pitchFamily="2" charset="0"/>
              </a:rPr>
              <a:t>|    |    |    |    |    |    |    |    |</a:t>
            </a:r>
          </a:p>
          <a:p>
            <a:pPr marL="0" indent="0" algn="ctr">
              <a:buNone/>
            </a:pPr>
            <a:r>
              <a:rPr lang="en-US" dirty="0">
                <a:latin typeface="Courier" pitchFamily="2" charset="0"/>
              </a:rPr>
              <a:t>worst................................best</a:t>
            </a:r>
          </a:p>
        </p:txBody>
      </p:sp>
    </p:spTree>
    <p:extLst>
      <p:ext uri="{BB962C8B-B14F-4D97-AF65-F5344CB8AC3E}">
        <p14:creationId xmlns:p14="http://schemas.microsoft.com/office/powerpoint/2010/main" val="50568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FD8F8-C372-3B4A-BC84-64C6E2A43894}"/>
              </a:ext>
            </a:extLst>
          </p:cNvPr>
          <p:cNvSpPr>
            <a:spLocks noGrp="1"/>
          </p:cNvSpPr>
          <p:nvPr>
            <p:ph type="title"/>
          </p:nvPr>
        </p:nvSpPr>
        <p:spPr/>
        <p:txBody>
          <a:bodyPr/>
          <a:lstStyle/>
          <a:p>
            <a:r>
              <a:rPr lang="en-US" dirty="0" err="1"/>
              <a:t>Phred</a:t>
            </a:r>
            <a:r>
              <a:rPr lang="en-US" dirty="0"/>
              <a:t> Scores</a:t>
            </a:r>
          </a:p>
        </p:txBody>
      </p:sp>
      <p:sp>
        <p:nvSpPr>
          <p:cNvPr id="3" name="Content Placeholder 2">
            <a:extLst>
              <a:ext uri="{FF2B5EF4-FFF2-40B4-BE49-F238E27FC236}">
                <a16:creationId xmlns:a16="http://schemas.microsoft.com/office/drawing/2014/main" id="{E6A8C972-55C8-7D4B-881B-21F22DBFE3DD}"/>
              </a:ext>
            </a:extLst>
          </p:cNvPr>
          <p:cNvSpPr>
            <a:spLocks noGrp="1"/>
          </p:cNvSpPr>
          <p:nvPr>
            <p:ph idx="1"/>
          </p:nvPr>
        </p:nvSpPr>
        <p:spPr>
          <a:xfrm>
            <a:off x="1141413" y="2157983"/>
            <a:ext cx="9905998" cy="3633217"/>
          </a:xfrm>
        </p:spPr>
        <p:txBody>
          <a:bodyPr anchor="t">
            <a:normAutofit/>
          </a:bodyPr>
          <a:lstStyle/>
          <a:p>
            <a:r>
              <a:rPr lang="en-US" dirty="0">
                <a:effectLst/>
              </a:rPr>
              <a:t>A </a:t>
            </a:r>
            <a:r>
              <a:rPr lang="en-US" dirty="0">
                <a:effectLst/>
                <a:hlinkClick r:id="rId3"/>
              </a:rPr>
              <a:t>Phred score</a:t>
            </a:r>
            <a:r>
              <a:rPr lang="en-US" dirty="0">
                <a:effectLst/>
              </a:rPr>
              <a:t> </a:t>
            </a:r>
            <a:r>
              <a:rPr lang="en-US" dirty="0"/>
              <a:t>Q</a:t>
            </a:r>
            <a:r>
              <a:rPr lang="en-US" dirty="0">
                <a:effectLst/>
              </a:rPr>
              <a:t> is used to compute the probability of a base call being incorrect by the formula:   </a:t>
            </a:r>
            <a:r>
              <a:rPr lang="en-US" dirty="0"/>
              <a:t>P=10^(-Q/10)</a:t>
            </a:r>
            <a:r>
              <a:rPr lang="en-US" dirty="0">
                <a:effectLst/>
              </a:rPr>
              <a:t>.</a:t>
            </a:r>
          </a:p>
          <a:p>
            <a:pPr marL="0" indent="0">
              <a:buNone/>
            </a:pPr>
            <a:endParaRPr lang="en-US" dirty="0"/>
          </a:p>
        </p:txBody>
      </p:sp>
      <p:graphicFrame>
        <p:nvGraphicFramePr>
          <p:cNvPr id="4" name="Table 3">
            <a:extLst>
              <a:ext uri="{FF2B5EF4-FFF2-40B4-BE49-F238E27FC236}">
                <a16:creationId xmlns:a16="http://schemas.microsoft.com/office/drawing/2014/main" id="{BBB5ECCA-747B-B14B-BCE7-6454EE32305F}"/>
              </a:ext>
            </a:extLst>
          </p:cNvPr>
          <p:cNvGraphicFramePr>
            <a:graphicFrameLocks noGrp="1"/>
          </p:cNvGraphicFramePr>
          <p:nvPr>
            <p:extLst>
              <p:ext uri="{D42A27DB-BD31-4B8C-83A1-F6EECF244321}">
                <p14:modId xmlns:p14="http://schemas.microsoft.com/office/powerpoint/2010/main" val="2443765550"/>
              </p:ext>
            </p:extLst>
          </p:nvPr>
        </p:nvGraphicFramePr>
        <p:xfrm>
          <a:off x="3659282" y="3468624"/>
          <a:ext cx="4870259" cy="2225040"/>
        </p:xfrm>
        <a:graphic>
          <a:graphicData uri="http://schemas.openxmlformats.org/drawingml/2006/table">
            <a:tbl>
              <a:tblPr firstRow="1" bandRow="1">
                <a:tableStyleId>{5C22544A-7EE6-4342-B048-85BDC9FD1C3A}</a:tableStyleId>
              </a:tblPr>
              <a:tblGrid>
                <a:gridCol w="1419923">
                  <a:extLst>
                    <a:ext uri="{9D8B030D-6E8A-4147-A177-3AD203B41FA5}">
                      <a16:colId xmlns:a16="http://schemas.microsoft.com/office/drawing/2014/main" val="3084766647"/>
                    </a:ext>
                  </a:extLst>
                </a:gridCol>
                <a:gridCol w="1840992">
                  <a:extLst>
                    <a:ext uri="{9D8B030D-6E8A-4147-A177-3AD203B41FA5}">
                      <a16:colId xmlns:a16="http://schemas.microsoft.com/office/drawing/2014/main" val="369878934"/>
                    </a:ext>
                  </a:extLst>
                </a:gridCol>
                <a:gridCol w="1609344">
                  <a:extLst>
                    <a:ext uri="{9D8B030D-6E8A-4147-A177-3AD203B41FA5}">
                      <a16:colId xmlns:a16="http://schemas.microsoft.com/office/drawing/2014/main" val="1766000999"/>
                    </a:ext>
                  </a:extLst>
                </a:gridCol>
              </a:tblGrid>
              <a:tr h="370840">
                <a:tc>
                  <a:txBody>
                    <a:bodyPr/>
                    <a:lstStyle/>
                    <a:p>
                      <a:pPr algn="ctr"/>
                      <a:r>
                        <a:rPr lang="en-US" dirty="0"/>
                        <a:t>Q</a:t>
                      </a:r>
                    </a:p>
                  </a:txBody>
                  <a:tcPr/>
                </a:tc>
                <a:tc>
                  <a:txBody>
                    <a:bodyPr/>
                    <a:lstStyle/>
                    <a:p>
                      <a:r>
                        <a:rPr lang="en-US" dirty="0"/>
                        <a:t>Error</a:t>
                      </a:r>
                    </a:p>
                  </a:txBody>
                  <a:tcPr/>
                </a:tc>
                <a:tc>
                  <a:txBody>
                    <a:bodyPr/>
                    <a:lstStyle/>
                    <a:p>
                      <a:r>
                        <a:rPr lang="en-US" dirty="0"/>
                        <a:t>Accuracy</a:t>
                      </a:r>
                    </a:p>
                  </a:txBody>
                  <a:tcPr/>
                </a:tc>
                <a:extLst>
                  <a:ext uri="{0D108BD9-81ED-4DB2-BD59-A6C34878D82A}">
                    <a16:rowId xmlns:a16="http://schemas.microsoft.com/office/drawing/2014/main" val="4094163878"/>
                  </a:ext>
                </a:extLst>
              </a:tr>
              <a:tr h="370840">
                <a:tc>
                  <a:txBody>
                    <a:bodyPr/>
                    <a:lstStyle/>
                    <a:p>
                      <a:pPr algn="ctr"/>
                      <a:r>
                        <a:rPr lang="en-US" dirty="0"/>
                        <a:t>0</a:t>
                      </a:r>
                    </a:p>
                  </a:txBody>
                  <a:tcPr/>
                </a:tc>
                <a:tc>
                  <a:txBody>
                    <a:bodyPr/>
                    <a:lstStyle/>
                    <a:p>
                      <a:r>
                        <a:rPr lang="en-US" dirty="0"/>
                        <a:t>1 in 1</a:t>
                      </a:r>
                    </a:p>
                  </a:txBody>
                  <a:tcPr/>
                </a:tc>
                <a:tc>
                  <a:txBody>
                    <a:bodyPr/>
                    <a:lstStyle/>
                    <a:p>
                      <a:r>
                        <a:rPr lang="en-US" dirty="0"/>
                        <a:t>0%</a:t>
                      </a:r>
                    </a:p>
                  </a:txBody>
                  <a:tcPr/>
                </a:tc>
                <a:extLst>
                  <a:ext uri="{0D108BD9-81ED-4DB2-BD59-A6C34878D82A}">
                    <a16:rowId xmlns:a16="http://schemas.microsoft.com/office/drawing/2014/main" val="982903710"/>
                  </a:ext>
                </a:extLst>
              </a:tr>
              <a:tr h="370840">
                <a:tc>
                  <a:txBody>
                    <a:bodyPr/>
                    <a:lstStyle/>
                    <a:p>
                      <a:pPr algn="ctr"/>
                      <a:r>
                        <a:rPr lang="en-US" dirty="0"/>
                        <a:t>10</a:t>
                      </a:r>
                    </a:p>
                  </a:txBody>
                  <a:tcPr/>
                </a:tc>
                <a:tc>
                  <a:txBody>
                    <a:bodyPr/>
                    <a:lstStyle/>
                    <a:p>
                      <a:r>
                        <a:rPr lang="en-US" dirty="0"/>
                        <a:t>1 in 10</a:t>
                      </a:r>
                    </a:p>
                  </a:txBody>
                  <a:tcPr/>
                </a:tc>
                <a:tc>
                  <a:txBody>
                    <a:bodyPr/>
                    <a:lstStyle/>
                    <a:p>
                      <a:r>
                        <a:rPr lang="en-US" dirty="0"/>
                        <a:t>90%</a:t>
                      </a:r>
                    </a:p>
                  </a:txBody>
                  <a:tcPr/>
                </a:tc>
                <a:extLst>
                  <a:ext uri="{0D108BD9-81ED-4DB2-BD59-A6C34878D82A}">
                    <a16:rowId xmlns:a16="http://schemas.microsoft.com/office/drawing/2014/main" val="1169914555"/>
                  </a:ext>
                </a:extLst>
              </a:tr>
              <a:tr h="370840">
                <a:tc>
                  <a:txBody>
                    <a:bodyPr/>
                    <a:lstStyle/>
                    <a:p>
                      <a:pPr algn="ctr"/>
                      <a:r>
                        <a:rPr lang="en-US" dirty="0"/>
                        <a:t>20</a:t>
                      </a:r>
                    </a:p>
                  </a:txBody>
                  <a:tcPr/>
                </a:tc>
                <a:tc>
                  <a:txBody>
                    <a:bodyPr/>
                    <a:lstStyle/>
                    <a:p>
                      <a:r>
                        <a:rPr lang="en-US" dirty="0"/>
                        <a:t>1 in 100</a:t>
                      </a:r>
                    </a:p>
                  </a:txBody>
                  <a:tcPr/>
                </a:tc>
                <a:tc>
                  <a:txBody>
                    <a:bodyPr/>
                    <a:lstStyle/>
                    <a:p>
                      <a:r>
                        <a:rPr lang="en-US" dirty="0"/>
                        <a:t>99%</a:t>
                      </a:r>
                    </a:p>
                  </a:txBody>
                  <a:tcPr/>
                </a:tc>
                <a:extLst>
                  <a:ext uri="{0D108BD9-81ED-4DB2-BD59-A6C34878D82A}">
                    <a16:rowId xmlns:a16="http://schemas.microsoft.com/office/drawing/2014/main" val="2760197067"/>
                  </a:ext>
                </a:extLst>
              </a:tr>
              <a:tr h="370840">
                <a:tc>
                  <a:txBody>
                    <a:bodyPr/>
                    <a:lstStyle/>
                    <a:p>
                      <a:pPr algn="ctr"/>
                      <a:r>
                        <a:rPr lang="en-US" dirty="0"/>
                        <a:t>30</a:t>
                      </a:r>
                    </a:p>
                  </a:txBody>
                  <a:tcPr/>
                </a:tc>
                <a:tc>
                  <a:txBody>
                    <a:bodyPr/>
                    <a:lstStyle/>
                    <a:p>
                      <a:r>
                        <a:rPr lang="en-US" dirty="0"/>
                        <a:t>1 in 1000</a:t>
                      </a:r>
                    </a:p>
                  </a:txBody>
                  <a:tcPr/>
                </a:tc>
                <a:tc>
                  <a:txBody>
                    <a:bodyPr/>
                    <a:lstStyle/>
                    <a:p>
                      <a:r>
                        <a:rPr lang="en-US" dirty="0"/>
                        <a:t>99.9%</a:t>
                      </a:r>
                    </a:p>
                  </a:txBody>
                  <a:tcPr/>
                </a:tc>
                <a:extLst>
                  <a:ext uri="{0D108BD9-81ED-4DB2-BD59-A6C34878D82A}">
                    <a16:rowId xmlns:a16="http://schemas.microsoft.com/office/drawing/2014/main" val="1707384231"/>
                  </a:ext>
                </a:extLst>
              </a:tr>
              <a:tr h="370840">
                <a:tc>
                  <a:txBody>
                    <a:bodyPr/>
                    <a:lstStyle/>
                    <a:p>
                      <a:pPr algn="ctr"/>
                      <a:r>
                        <a:rPr lang="en-US" dirty="0"/>
                        <a:t>40</a:t>
                      </a:r>
                    </a:p>
                  </a:txBody>
                  <a:tcPr/>
                </a:tc>
                <a:tc>
                  <a:txBody>
                    <a:bodyPr/>
                    <a:lstStyle/>
                    <a:p>
                      <a:r>
                        <a:rPr lang="en-US" dirty="0"/>
                        <a:t>1 in 10,000</a:t>
                      </a:r>
                    </a:p>
                  </a:txBody>
                  <a:tcPr/>
                </a:tc>
                <a:tc>
                  <a:txBody>
                    <a:bodyPr/>
                    <a:lstStyle/>
                    <a:p>
                      <a:r>
                        <a:rPr lang="en-US" dirty="0"/>
                        <a:t>99.99%</a:t>
                      </a:r>
                    </a:p>
                  </a:txBody>
                  <a:tcPr/>
                </a:tc>
                <a:extLst>
                  <a:ext uri="{0D108BD9-81ED-4DB2-BD59-A6C34878D82A}">
                    <a16:rowId xmlns:a16="http://schemas.microsoft.com/office/drawing/2014/main" val="1286522827"/>
                  </a:ext>
                </a:extLst>
              </a:tr>
            </a:tbl>
          </a:graphicData>
        </a:graphic>
      </p:graphicFrame>
    </p:spTree>
    <p:extLst>
      <p:ext uri="{BB962C8B-B14F-4D97-AF65-F5344CB8AC3E}">
        <p14:creationId xmlns:p14="http://schemas.microsoft.com/office/powerpoint/2010/main" val="67285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AA41-43AA-134B-890B-2D22D4D05FF6}"/>
              </a:ext>
            </a:extLst>
          </p:cNvPr>
          <p:cNvSpPr>
            <a:spLocks noGrp="1"/>
          </p:cNvSpPr>
          <p:nvPr>
            <p:ph type="title"/>
          </p:nvPr>
        </p:nvSpPr>
        <p:spPr/>
        <p:txBody>
          <a:bodyPr/>
          <a:lstStyle/>
          <a:p>
            <a:r>
              <a:rPr lang="en-US" dirty="0"/>
              <a:t>Are FASTQ error values accurate?</a:t>
            </a:r>
          </a:p>
        </p:txBody>
      </p:sp>
      <p:sp>
        <p:nvSpPr>
          <p:cNvPr id="3" name="Content Placeholder 2">
            <a:extLst>
              <a:ext uri="{FF2B5EF4-FFF2-40B4-BE49-F238E27FC236}">
                <a16:creationId xmlns:a16="http://schemas.microsoft.com/office/drawing/2014/main" id="{394B24DA-E2A8-7F41-8633-5AAB25A40E8F}"/>
              </a:ext>
            </a:extLst>
          </p:cNvPr>
          <p:cNvSpPr>
            <a:spLocks noGrp="1"/>
          </p:cNvSpPr>
          <p:nvPr>
            <p:ph idx="1"/>
          </p:nvPr>
        </p:nvSpPr>
        <p:spPr/>
        <p:txBody>
          <a:bodyPr/>
          <a:lstStyle/>
          <a:p>
            <a:r>
              <a:rPr lang="en-US" dirty="0"/>
              <a:t>Not really.</a:t>
            </a:r>
          </a:p>
          <a:p>
            <a:r>
              <a:rPr lang="en-US" dirty="0"/>
              <a:t>“In our observation the numbers are quite unreliable - treat them as an advisory rather than accurate measurements.”</a:t>
            </a:r>
          </a:p>
          <a:p>
            <a:pPr marL="0" indent="0">
              <a:buNone/>
            </a:pPr>
            <a:r>
              <a:rPr lang="en-US" dirty="0"/>
              <a:t>												-</a:t>
            </a:r>
            <a:r>
              <a:rPr lang="en-US" dirty="0" err="1"/>
              <a:t>BioStarHandbook</a:t>
            </a:r>
            <a:r>
              <a:rPr lang="en-US" dirty="0"/>
              <a:t> 2020</a:t>
            </a:r>
          </a:p>
        </p:txBody>
      </p:sp>
    </p:spTree>
    <p:extLst>
      <p:ext uri="{BB962C8B-B14F-4D97-AF65-F5344CB8AC3E}">
        <p14:creationId xmlns:p14="http://schemas.microsoft.com/office/powerpoint/2010/main" val="2227624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{4BDD62FD-CB8B-AA49-BE95-35ABC8410C90}tf10001063</Template>
  <TotalTime>949</TotalTime>
  <Words>2542</Words>
  <Application>Microsoft Macintosh PowerPoint</Application>
  <PresentationFormat>Widescreen</PresentationFormat>
  <Paragraphs>312</Paragraphs>
  <Slides>46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Century Gothic</vt:lpstr>
      <vt:lpstr>Consolas</vt:lpstr>
      <vt:lpstr>Courier</vt:lpstr>
      <vt:lpstr>Palatino Linotype</vt:lpstr>
      <vt:lpstr>Mesh</vt:lpstr>
      <vt:lpstr>NGS Workshop</vt:lpstr>
      <vt:lpstr>About Me</vt:lpstr>
      <vt:lpstr>Overview</vt:lpstr>
      <vt:lpstr>FASTQs</vt:lpstr>
      <vt:lpstr>Each read in the FASTQ has 4 sections:  (usually a single line for each)</vt:lpstr>
      <vt:lpstr>Example FASTQ read</vt:lpstr>
      <vt:lpstr>FASTQ quality scores</vt:lpstr>
      <vt:lpstr>Phred Scores</vt:lpstr>
      <vt:lpstr>Are FASTQ error values accurate?</vt:lpstr>
      <vt:lpstr>Paired End FASTQ files</vt:lpstr>
      <vt:lpstr>Paired-End Sequencing</vt:lpstr>
      <vt:lpstr>Let’s start our virtual machines  or log into the cluster</vt:lpstr>
      <vt:lpstr>Clone my GIT repo</vt:lpstr>
      <vt:lpstr>Turn Off Screen Lock on VM</vt:lpstr>
      <vt:lpstr>Open terminal and navigate to your FASTQs</vt:lpstr>
      <vt:lpstr>Move FASTQs into Workshop Directory</vt:lpstr>
      <vt:lpstr>Some Linux Command Line Hints</vt:lpstr>
      <vt:lpstr>File Types</vt:lpstr>
      <vt:lpstr>File Types </vt:lpstr>
      <vt:lpstr>look at the FASTQ file</vt:lpstr>
      <vt:lpstr>How many reads do you have?</vt:lpstr>
      <vt:lpstr>Sequencing Quality Control</vt:lpstr>
      <vt:lpstr>Is QC Important?</vt:lpstr>
      <vt:lpstr>QC typically follows this process:</vt:lpstr>
      <vt:lpstr>Evalulate Data Quality</vt:lpstr>
      <vt:lpstr>Should I be worried about the “stoplight” symbols?</vt:lpstr>
      <vt:lpstr>Quality Scores Across All Bases</vt:lpstr>
      <vt:lpstr>Decreased quality towards tails of reads</vt:lpstr>
      <vt:lpstr>Phasing</vt:lpstr>
      <vt:lpstr>Sequence Length</vt:lpstr>
      <vt:lpstr>QC tools to know about</vt:lpstr>
      <vt:lpstr>Read Trimming</vt:lpstr>
      <vt:lpstr>Before and After Trimming</vt:lpstr>
      <vt:lpstr>PowerPoint Presentation</vt:lpstr>
      <vt:lpstr>Remove Adapters</vt:lpstr>
      <vt:lpstr>Let’s map a genome (but don’t get crazy)</vt:lpstr>
      <vt:lpstr>Create Index Files</vt:lpstr>
      <vt:lpstr>BWA MEM aligner</vt:lpstr>
      <vt:lpstr>SAM/BAM format</vt:lpstr>
      <vt:lpstr>Some basic BAM info</vt:lpstr>
      <vt:lpstr>Some more BAM work</vt:lpstr>
      <vt:lpstr>Visualizing a BAM</vt:lpstr>
      <vt:lpstr>PowerPoint Presentation</vt:lpstr>
      <vt:lpstr>GATK Best Practices</vt:lpstr>
      <vt:lpstr>Questions &amp; Help</vt:lpstr>
      <vt:lpstr>FASTQ: Wrapped Text &gt; Unwrapped text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NGS Workshop</dc:title>
  <dc:creator>Dean Bobo</dc:creator>
  <cp:lastModifiedBy>Dean Bobo</cp:lastModifiedBy>
  <cp:revision>223</cp:revision>
  <dcterms:created xsi:type="dcterms:W3CDTF">2020-02-27T17:17:57Z</dcterms:created>
  <dcterms:modified xsi:type="dcterms:W3CDTF">2020-02-28T14:16:42Z</dcterms:modified>
</cp:coreProperties>
</file>